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2525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Gulim"/>
                <a:cs typeface="Gulim"/>
              </a:defRPr>
            </a:lvl1pPr>
          </a:lstStyle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Gulim"/>
                <a:cs typeface="Gulim"/>
              </a:defRPr>
            </a:lvl1pPr>
          </a:lstStyle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Gulim"/>
                <a:cs typeface="Gulim"/>
              </a:defRPr>
            </a:lvl1pPr>
          </a:lstStyle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Gulim"/>
                <a:cs typeface="Gulim"/>
              </a:defRPr>
            </a:lvl1pPr>
          </a:lstStyle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Gulim"/>
                <a:cs typeface="Gulim"/>
              </a:defRPr>
            </a:lvl1pPr>
          </a:lstStyle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14954" y="9608373"/>
            <a:ext cx="1932304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Gulim"/>
                <a:cs typeface="Gulim"/>
              </a:defRPr>
            </a:lvl1pPr>
          </a:lstStyle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hangangfood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hangangfood.com/" TargetMode="External"/><Relationship Id="rId4" Type="http://schemas.openxmlformats.org/officeDocument/2006/relationships/hyperlink" Target="mailto:mkt@hangangfood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hangangfood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hangangfood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hangangfood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9550" y="2023617"/>
            <a:ext cx="48895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sz="1200" b="1" dirty="0" smtClean="0">
                <a:latin typeface="+mj-ea"/>
                <a:ea typeface="+mj-ea"/>
                <a:cs typeface="Source Han Serif KR"/>
              </a:rPr>
              <a:t>우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</a:t>
            </a:r>
            <a:r>
              <a:rPr sz="1200" b="1" spc="3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18365</a:t>
            </a:r>
            <a:r>
              <a:rPr sz="1200" b="1" spc="31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경기도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화성시</a:t>
            </a:r>
            <a:r>
              <a:rPr sz="1200" b="1" spc="31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만년로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969번길</a:t>
            </a:r>
            <a:r>
              <a:rPr sz="1200" b="1" spc="30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17</a:t>
            </a:r>
            <a:endParaRPr lang="en-US" sz="1200" b="1" spc="-25" dirty="0" smtClean="0">
              <a:latin typeface="+mj-ea"/>
              <a:ea typeface="+mj-ea"/>
              <a:cs typeface="Source Han Serif KR"/>
            </a:endParaRPr>
          </a:p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lang="ko-KR" altLang="en-US" sz="1200" b="1" spc="-25" dirty="0" smtClean="0">
                <a:latin typeface="+mj-ea"/>
                <a:ea typeface="+mj-ea"/>
                <a:cs typeface="Source Han Serif KR"/>
              </a:rPr>
              <a:t>팩스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 </a:t>
            </a:r>
            <a:r>
              <a:rPr sz="1200" b="1" spc="55" dirty="0" smtClean="0">
                <a:latin typeface="+mj-ea"/>
                <a:ea typeface="+mj-ea"/>
                <a:cs typeface="Source Han Serif KR"/>
              </a:rPr>
              <a:t>0303-3442-</a:t>
            </a:r>
            <a:r>
              <a:rPr sz="1200" b="1" spc="-20" dirty="0" smtClean="0">
                <a:latin typeface="+mj-ea"/>
                <a:ea typeface="+mj-ea"/>
                <a:cs typeface="Source Han Serif KR"/>
              </a:rPr>
              <a:t>5577</a:t>
            </a:r>
            <a:r>
              <a:rPr sz="1200" b="1" dirty="0">
                <a:latin typeface="+mj-ea"/>
                <a:ea typeface="+mj-ea"/>
                <a:cs typeface="Source Han Serif KR"/>
              </a:rPr>
              <a:t>	</a:t>
            </a:r>
            <a:r>
              <a:rPr sz="1200" b="1" spc="-95" dirty="0">
                <a:latin typeface="+mj-ea"/>
                <a:ea typeface="+mj-ea"/>
                <a:cs typeface="Source Han Serif KR"/>
                <a:hlinkClick r:id="rId2"/>
              </a:rPr>
              <a:t>www.hangangfood.com</a:t>
            </a:r>
            <a:endParaRPr sz="1200" dirty="0">
              <a:latin typeface="+mj-ea"/>
              <a:ea typeface="+mj-ea"/>
              <a:cs typeface="Source Han Serif KR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07207" y="804671"/>
            <a:ext cx="1946147" cy="114604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81277" y="2626613"/>
            <a:ext cx="5372100" cy="3810"/>
          </a:xfrm>
          <a:custGeom>
            <a:avLst/>
            <a:gdLst/>
            <a:ahLst/>
            <a:cxnLst/>
            <a:rect l="l" t="t" r="r" b="b"/>
            <a:pathLst>
              <a:path w="5372100" h="3810">
                <a:moveTo>
                  <a:pt x="0" y="0"/>
                </a:moveTo>
                <a:lnTo>
                  <a:pt x="5372100" y="3810"/>
                </a:lnTo>
              </a:path>
            </a:pathLst>
          </a:custGeom>
          <a:ln w="5029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80516" y="9342119"/>
            <a:ext cx="5372100" cy="0"/>
          </a:xfrm>
          <a:custGeom>
            <a:avLst/>
            <a:gdLst/>
            <a:ahLst/>
            <a:cxnLst/>
            <a:rect l="l" t="t" r="r" b="b"/>
            <a:pathLst>
              <a:path w="5372100">
                <a:moveTo>
                  <a:pt x="0" y="0"/>
                </a:moveTo>
                <a:lnTo>
                  <a:pt x="53721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92979" y="9429305"/>
            <a:ext cx="742188" cy="75406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68120" y="2851149"/>
            <a:ext cx="228473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+mj-ea"/>
                <a:ea typeface="+mj-ea"/>
                <a:cs typeface="Source Han Serif KR"/>
              </a:rPr>
              <a:t>문서번호</a:t>
            </a:r>
            <a:r>
              <a:rPr sz="1100" b="1" spc="28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:</a:t>
            </a:r>
            <a:r>
              <a:rPr sz="1100" b="1" spc="28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한강</a:t>
            </a:r>
            <a:r>
              <a:rPr sz="1100" b="1" spc="27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spc="70" dirty="0">
                <a:latin typeface="+mj-ea"/>
                <a:ea typeface="+mj-ea"/>
                <a:cs typeface="Source Han Serif KR"/>
              </a:rPr>
              <a:t>제</a:t>
            </a:r>
            <a:r>
              <a:rPr sz="1100" b="1" spc="70" dirty="0" smtClean="0">
                <a:latin typeface="+mj-ea"/>
                <a:ea typeface="+mj-ea"/>
                <a:cs typeface="Source Han Serif KR"/>
              </a:rPr>
              <a:t>24-</a:t>
            </a:r>
            <a:r>
              <a:rPr sz="1100" b="1" spc="55" dirty="0" smtClean="0">
                <a:latin typeface="+mj-ea"/>
                <a:ea typeface="+mj-ea"/>
                <a:cs typeface="Source Han Serif KR"/>
              </a:rPr>
              <a:t>0722-</a:t>
            </a:r>
            <a:r>
              <a:rPr sz="1100" b="1" spc="-20" dirty="0" smtClean="0">
                <a:latin typeface="+mj-ea"/>
                <a:ea typeface="+mj-ea"/>
                <a:cs typeface="Source Han Serif KR"/>
              </a:rPr>
              <a:t>08</a:t>
            </a:r>
            <a:r>
              <a:rPr lang="en-US" sz="1100" b="1" spc="-20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spc="-20" dirty="0" smtClean="0">
                <a:latin typeface="+mj-ea"/>
                <a:ea typeface="+mj-ea"/>
                <a:cs typeface="Source Han Serif KR"/>
              </a:rPr>
              <a:t>호</a:t>
            </a:r>
            <a:endParaRPr sz="1100" dirty="0">
              <a:latin typeface="+mj-ea"/>
              <a:ea typeface="+mj-ea"/>
              <a:cs typeface="Source Han Serif K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3019399"/>
            <a:ext cx="165735" cy="711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36500"/>
              </a:lnSpc>
              <a:spcBef>
                <a:spcPts val="95"/>
              </a:spcBef>
            </a:pPr>
            <a:r>
              <a:rPr sz="1100" b="1" spc="-50" dirty="0">
                <a:latin typeface="+mj-ea"/>
                <a:ea typeface="+mj-ea"/>
                <a:cs typeface="Source Han Serif KR"/>
              </a:rPr>
              <a:t>일 발 제</a:t>
            </a:r>
            <a:endParaRPr sz="1100">
              <a:latin typeface="+mj-ea"/>
              <a:ea typeface="+mj-ea"/>
              <a:cs typeface="Source Han Serif K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79550" y="3019399"/>
            <a:ext cx="3670299" cy="7187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93545">
              <a:lnSpc>
                <a:spcPct val="136400"/>
              </a:lnSpc>
              <a:spcBef>
                <a:spcPts val="95"/>
              </a:spcBef>
            </a:pPr>
            <a:r>
              <a:rPr sz="1100" b="1" dirty="0">
                <a:latin typeface="+mj-ea"/>
                <a:ea typeface="+mj-ea"/>
                <a:cs typeface="Source Han Serif KR"/>
              </a:rPr>
              <a:t>자</a:t>
            </a:r>
            <a:r>
              <a:rPr sz="1100" b="1" spc="27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:</a:t>
            </a:r>
            <a:r>
              <a:rPr sz="1100" b="1" spc="8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dirty="0">
                <a:latin typeface="+mj-ea"/>
                <a:ea typeface="+mj-ea"/>
                <a:cs typeface="Source Han Serif KR"/>
              </a:rPr>
              <a:t>6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년</a:t>
            </a:r>
            <a:r>
              <a:rPr sz="1100" b="1" spc="275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en-US" sz="1100" b="1" spc="275" dirty="0" smtClean="0">
                <a:latin typeface="+mj-ea"/>
                <a:ea typeface="+mj-ea"/>
                <a:cs typeface="Source Han Serif KR"/>
              </a:rPr>
              <a:t>01</a:t>
            </a:r>
            <a:r>
              <a:rPr lang="ko-KR" altLang="en-US" sz="1100" b="1" spc="275" dirty="0" smtClean="0">
                <a:latin typeface="+mj-ea"/>
                <a:ea typeface="+mj-ea"/>
                <a:cs typeface="Source Han Serif KR"/>
              </a:rPr>
              <a:t>월 </a:t>
            </a:r>
            <a:r>
              <a:rPr lang="en-US" altLang="ko-KR" sz="1100" b="1" spc="275" dirty="0" smtClean="0">
                <a:latin typeface="+mj-ea"/>
                <a:ea typeface="+mj-ea"/>
                <a:cs typeface="Source Han Serif KR"/>
              </a:rPr>
              <a:t>01</a:t>
            </a:r>
            <a:r>
              <a:rPr lang="ko-KR" altLang="en-US" sz="1100" b="1" spc="275" dirty="0" smtClean="0">
                <a:latin typeface="+mj-ea"/>
                <a:ea typeface="+mj-ea"/>
                <a:cs typeface="Source Han Serif KR"/>
              </a:rPr>
              <a:t>일 </a:t>
            </a:r>
            <a:endParaRPr lang="en-US" altLang="ko-KR" sz="1100" b="1" spc="-25" dirty="0">
              <a:latin typeface="+mj-ea"/>
              <a:ea typeface="+mj-ea"/>
              <a:cs typeface="Source Han Serif KR"/>
            </a:endParaRPr>
          </a:p>
          <a:p>
            <a:pPr marL="12700" marR="1693545">
              <a:lnSpc>
                <a:spcPct val="136400"/>
              </a:lnSpc>
              <a:spcBef>
                <a:spcPts val="95"/>
              </a:spcBef>
            </a:pPr>
            <a:r>
              <a:rPr sz="11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신</a:t>
            </a:r>
            <a:r>
              <a:rPr sz="1100" b="1" spc="27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:</a:t>
            </a:r>
            <a:r>
              <a:rPr sz="1100" b="1" spc="9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spc="-10" dirty="0">
                <a:latin typeface="+mj-ea"/>
                <a:ea typeface="+mj-ea"/>
                <a:cs typeface="Source Han Serif KR"/>
              </a:rPr>
              <a:t>(주)한강식품</a:t>
            </a:r>
            <a:endParaRPr sz="1100" dirty="0">
              <a:latin typeface="+mj-ea"/>
              <a:ea typeface="+mj-ea"/>
              <a:cs typeface="Source Han Serif KR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100" b="1" dirty="0">
                <a:latin typeface="+mj-ea"/>
                <a:ea typeface="+mj-ea"/>
                <a:cs typeface="Source Han Serif KR"/>
              </a:rPr>
              <a:t>목</a:t>
            </a:r>
            <a:r>
              <a:rPr sz="1100" b="1" spc="29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:</a:t>
            </a:r>
            <a:r>
              <a:rPr sz="1100" b="1" spc="8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년</a:t>
            </a:r>
            <a:r>
              <a:rPr sz="1100" b="1" spc="27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제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3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회</a:t>
            </a:r>
            <a:r>
              <a:rPr sz="1100" b="1" spc="27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어린이</a:t>
            </a:r>
            <a:r>
              <a:rPr sz="1100" b="1" spc="28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그림공모전</a:t>
            </a:r>
            <a:r>
              <a:rPr sz="1100" b="1" spc="27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개최의</a:t>
            </a:r>
            <a:r>
              <a:rPr sz="1100" b="1" spc="28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spc="-50" dirty="0">
                <a:latin typeface="+mj-ea"/>
                <a:ea typeface="+mj-ea"/>
                <a:cs typeface="Source Han Serif KR"/>
              </a:rPr>
              <a:t>건</a:t>
            </a:r>
            <a:endParaRPr sz="1100" dirty="0">
              <a:latin typeface="+mj-ea"/>
              <a:ea typeface="+mj-ea"/>
              <a:cs typeface="Source Han Serif K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9080" y="3994530"/>
            <a:ext cx="5368290" cy="433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0665" algn="l"/>
              </a:tabLst>
            </a:pPr>
            <a:r>
              <a:rPr sz="1100" b="1" dirty="0">
                <a:latin typeface="+mj-ea"/>
                <a:ea typeface="+mj-ea"/>
                <a:cs typeface="Source Han Serif KR"/>
              </a:rPr>
              <a:t>한강식품이</a:t>
            </a:r>
            <a:r>
              <a:rPr sz="1100" b="1" spc="28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아래와</a:t>
            </a:r>
            <a:r>
              <a:rPr sz="1100" b="1" spc="29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>
                <a:latin typeface="+mj-ea"/>
                <a:ea typeface="+mj-ea"/>
                <a:cs typeface="Source Han Serif KR"/>
              </a:rPr>
              <a:t>같이</a:t>
            </a:r>
            <a:r>
              <a:rPr sz="1100" b="1" spc="28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제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3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회</a:t>
            </a:r>
            <a:r>
              <a:rPr sz="1100" b="1" spc="28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어린이</a:t>
            </a:r>
            <a:r>
              <a:rPr sz="1100" b="1" spc="27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그림공모전을</a:t>
            </a:r>
            <a:r>
              <a:rPr sz="1100" b="1" spc="29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spc="-10" dirty="0">
                <a:latin typeface="+mj-ea"/>
                <a:ea typeface="+mj-ea"/>
                <a:cs typeface="Source Han Serif KR"/>
              </a:rPr>
              <a:t>개최합니다.</a:t>
            </a:r>
            <a:endParaRPr sz="1100" dirty="0">
              <a:latin typeface="+mj-ea"/>
              <a:ea typeface="+mj-ea"/>
              <a:cs typeface="Source Han Serif KR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buFont typeface="Source Han Serif KR"/>
              <a:buAutoNum type="arabicPeriod"/>
            </a:pPr>
            <a:endParaRPr sz="1100" dirty="0">
              <a:latin typeface="+mj-ea"/>
              <a:ea typeface="+mj-ea"/>
              <a:cs typeface="Source Han Serif KR"/>
            </a:endParaRPr>
          </a:p>
          <a:p>
            <a:pPr marL="191770" algn="ctr">
              <a:lnSpc>
                <a:spcPct val="100000"/>
              </a:lnSpc>
              <a:spcBef>
                <a:spcPts val="5"/>
              </a:spcBef>
              <a:tabLst>
                <a:tab pos="420370" algn="l"/>
                <a:tab pos="694690" algn="l"/>
              </a:tabLst>
            </a:pPr>
            <a:r>
              <a:rPr sz="1100" spc="35" dirty="0">
                <a:latin typeface="+mj-ea"/>
                <a:ea typeface="+mj-ea"/>
                <a:cs typeface="Gulim"/>
              </a:rPr>
              <a:t>-</a:t>
            </a:r>
            <a:r>
              <a:rPr sz="1100" dirty="0">
                <a:latin typeface="+mj-ea"/>
                <a:ea typeface="+mj-ea"/>
                <a:cs typeface="Gulim"/>
              </a:rPr>
              <a:t>	</a:t>
            </a:r>
            <a:r>
              <a:rPr sz="1100" b="1" spc="-50" dirty="0">
                <a:latin typeface="+mj-ea"/>
                <a:ea typeface="+mj-ea"/>
                <a:cs typeface="Source Han Serif KR"/>
              </a:rPr>
              <a:t>아</a:t>
            </a:r>
            <a:r>
              <a:rPr sz="1100" b="1" dirty="0">
                <a:latin typeface="+mj-ea"/>
                <a:ea typeface="+mj-ea"/>
                <a:cs typeface="Source Han Serif KR"/>
              </a:rPr>
              <a:t>	래</a:t>
            </a:r>
            <a:r>
              <a:rPr sz="1100" b="1" spc="27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spc="-50" dirty="0">
                <a:latin typeface="+mj-ea"/>
                <a:ea typeface="+mj-ea"/>
                <a:cs typeface="Source Han Serif KR"/>
              </a:rPr>
              <a:t>–</a:t>
            </a:r>
            <a:endParaRPr sz="1100" dirty="0">
              <a:latin typeface="+mj-ea"/>
              <a:ea typeface="+mj-ea"/>
              <a:cs typeface="Source Han Serif KR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100" dirty="0">
              <a:latin typeface="+mj-ea"/>
              <a:ea typeface="+mj-ea"/>
              <a:cs typeface="Source Han Serif KR"/>
            </a:endParaRPr>
          </a:p>
          <a:p>
            <a:pPr marL="205740">
              <a:lnSpc>
                <a:spcPct val="100000"/>
              </a:lnSpc>
              <a:spcBef>
                <a:spcPts val="5"/>
              </a:spcBef>
            </a:pPr>
            <a:r>
              <a:rPr sz="1100" b="1" dirty="0" smtClean="0">
                <a:latin typeface="+mj-ea"/>
                <a:ea typeface="+mj-ea"/>
                <a:cs typeface="Source Han Serif KR"/>
              </a:rPr>
              <a:t>가.</a:t>
            </a:r>
            <a:r>
              <a:rPr sz="1100" b="1" spc="8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일정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205740">
              <a:lnSpc>
                <a:spcPct val="100000"/>
              </a:lnSpc>
              <a:spcBef>
                <a:spcPts val="480"/>
              </a:spcBef>
              <a:tabLst>
                <a:tab pos="434340" algn="l"/>
              </a:tabLst>
            </a:pPr>
            <a:r>
              <a:rPr sz="1100" b="1" spc="35" dirty="0" smtClean="0">
                <a:latin typeface="+mj-ea"/>
                <a:ea typeface="+mj-ea"/>
                <a:cs typeface="Gulim"/>
              </a:rPr>
              <a:t>-</a:t>
            </a:r>
            <a:r>
              <a:rPr sz="1100" b="1" dirty="0" smtClean="0">
                <a:latin typeface="+mj-ea"/>
                <a:ea typeface="+mj-ea"/>
                <a:cs typeface="Gulim"/>
              </a:rPr>
              <a:t>	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접수</a:t>
            </a:r>
            <a:r>
              <a:rPr sz="1100" b="1" spc="24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기간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:</a:t>
            </a:r>
            <a:r>
              <a:rPr sz="1100" b="1" spc="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.0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1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01.</a:t>
            </a:r>
            <a:r>
              <a:rPr sz="1100" b="1" spc="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155" dirty="0" smtClean="0">
                <a:latin typeface="+mj-ea"/>
                <a:ea typeface="+mj-ea"/>
                <a:cs typeface="Source Han Serif KR"/>
              </a:rPr>
              <a:t>~</a:t>
            </a:r>
            <a:r>
              <a:rPr sz="1100" b="1" spc="8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10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spc="-10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spc="-10" dirty="0" smtClean="0">
                <a:latin typeface="+mj-ea"/>
                <a:ea typeface="+mj-ea"/>
                <a:cs typeface="Source Han Serif KR"/>
              </a:rPr>
              <a:t>.0</a:t>
            </a:r>
            <a:r>
              <a:rPr lang="en-US" sz="1100" b="1" spc="-10" dirty="0" smtClean="0">
                <a:latin typeface="+mj-ea"/>
                <a:ea typeface="+mj-ea"/>
                <a:cs typeface="Source Han Serif KR"/>
              </a:rPr>
              <a:t>2.12.</a:t>
            </a:r>
          </a:p>
          <a:p>
            <a:pPr marL="205740">
              <a:lnSpc>
                <a:spcPct val="100000"/>
              </a:lnSpc>
              <a:spcBef>
                <a:spcPts val="480"/>
              </a:spcBef>
              <a:tabLst>
                <a:tab pos="434340" algn="l"/>
              </a:tabLst>
            </a:pPr>
            <a:r>
              <a:rPr sz="1100" b="1" spc="35" dirty="0" smtClean="0">
                <a:latin typeface="+mj-ea"/>
                <a:ea typeface="+mj-ea"/>
                <a:cs typeface="Gulim"/>
              </a:rPr>
              <a:t>-</a:t>
            </a:r>
            <a:r>
              <a:rPr sz="1100" b="1" dirty="0" smtClean="0">
                <a:latin typeface="+mj-ea"/>
                <a:ea typeface="+mj-ea"/>
                <a:cs typeface="Gulim"/>
              </a:rPr>
              <a:t>	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심사</a:t>
            </a:r>
            <a:r>
              <a:rPr sz="1100" b="1" spc="24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기간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:</a:t>
            </a:r>
            <a:r>
              <a:rPr sz="1100" b="1" spc="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02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.2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3.</a:t>
            </a:r>
            <a:r>
              <a:rPr sz="1100" b="1" spc="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155" dirty="0" smtClean="0">
                <a:latin typeface="+mj-ea"/>
                <a:ea typeface="+mj-ea"/>
                <a:cs typeface="Source Han Serif KR"/>
              </a:rPr>
              <a:t>~</a:t>
            </a:r>
            <a:r>
              <a:rPr sz="1100" b="1" spc="8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10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spc="-10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spc="-10" dirty="0" smtClean="0">
                <a:latin typeface="+mj-ea"/>
                <a:ea typeface="+mj-ea"/>
                <a:cs typeface="Source Han Serif KR"/>
              </a:rPr>
              <a:t>.0</a:t>
            </a:r>
            <a:r>
              <a:rPr lang="en-US" sz="1100" b="1" spc="-10" dirty="0" smtClean="0">
                <a:latin typeface="+mj-ea"/>
                <a:ea typeface="+mj-ea"/>
                <a:cs typeface="Source Han Serif KR"/>
              </a:rPr>
              <a:t>2</a:t>
            </a:r>
            <a:r>
              <a:rPr sz="1100" b="1" spc="-10" dirty="0" smtClean="0">
                <a:latin typeface="+mj-ea"/>
                <a:ea typeface="+mj-ea"/>
                <a:cs typeface="Source Han Serif KR"/>
              </a:rPr>
              <a:t>.</a:t>
            </a:r>
            <a:r>
              <a:rPr lang="en-US" sz="1100" b="1" spc="-10" dirty="0" smtClean="0">
                <a:latin typeface="+mj-ea"/>
                <a:ea typeface="+mj-ea"/>
                <a:cs typeface="Source Han Serif KR"/>
              </a:rPr>
              <a:t>27.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434340" lvl="1" indent="-228600">
              <a:lnSpc>
                <a:spcPct val="100000"/>
              </a:lnSpc>
              <a:spcBef>
                <a:spcPts val="480"/>
              </a:spcBef>
              <a:buFont typeface="Gulim"/>
              <a:buChar char="-"/>
              <a:tabLst>
                <a:tab pos="434340" algn="l"/>
              </a:tabLst>
            </a:pPr>
            <a:r>
              <a:rPr sz="1100" b="1" dirty="0" err="1" smtClean="0">
                <a:latin typeface="+mj-ea"/>
                <a:ea typeface="+mj-ea"/>
                <a:cs typeface="Source Han Serif KR"/>
              </a:rPr>
              <a:t>당선작</a:t>
            </a:r>
            <a:r>
              <a:rPr sz="1100" b="1" spc="25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발표</a:t>
            </a:r>
            <a:r>
              <a:rPr sz="1100" b="1" spc="27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:</a:t>
            </a:r>
            <a:r>
              <a:rPr sz="1100" b="1" spc="7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03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02.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공식</a:t>
            </a:r>
            <a:r>
              <a:rPr sz="1100" b="1" spc="25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홈페이지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발표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434340" lvl="1" indent="-228600">
              <a:lnSpc>
                <a:spcPct val="100000"/>
              </a:lnSpc>
              <a:spcBef>
                <a:spcPts val="480"/>
              </a:spcBef>
              <a:buFont typeface="Gulim"/>
              <a:buChar char="-"/>
              <a:tabLst>
                <a:tab pos="434340" algn="l"/>
              </a:tabLst>
            </a:pPr>
            <a:r>
              <a:rPr sz="1100" b="1" dirty="0" err="1" smtClean="0">
                <a:latin typeface="+mj-ea"/>
                <a:ea typeface="+mj-ea"/>
                <a:cs typeface="Source Han Serif KR"/>
              </a:rPr>
              <a:t>시상식</a:t>
            </a:r>
            <a:r>
              <a:rPr sz="1100" b="1" spc="27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:</a:t>
            </a:r>
            <a:r>
              <a:rPr sz="1100" b="1" spc="9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202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6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.0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3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.07</a:t>
            </a:r>
            <a:r>
              <a:rPr lang="en-US" sz="1100" b="1" dirty="0" smtClean="0">
                <a:latin typeface="+mj-ea"/>
                <a:ea typeface="+mj-ea"/>
                <a:cs typeface="Source Han Serif KR"/>
              </a:rPr>
              <a:t>.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한강식품</a:t>
            </a:r>
            <a:r>
              <a:rPr sz="1100" b="1" spc="25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본사</a:t>
            </a:r>
            <a:r>
              <a:rPr sz="1100" b="1" spc="27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(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공장견학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및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점심식사</a:t>
            </a:r>
            <a:r>
              <a:rPr sz="1100" b="1" spc="25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예정</a:t>
            </a:r>
            <a:r>
              <a:rPr sz="1100" b="1" spc="-25" dirty="0" smtClean="0">
                <a:latin typeface="+mj-ea"/>
                <a:ea typeface="+mj-ea"/>
                <a:cs typeface="Source Han Serif KR"/>
              </a:rPr>
              <a:t>)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205740" marR="288925">
              <a:lnSpc>
                <a:spcPct val="272700"/>
              </a:lnSpc>
            </a:pPr>
            <a:r>
              <a:rPr sz="1100" b="1" dirty="0" smtClean="0">
                <a:latin typeface="+mj-ea"/>
                <a:ea typeface="+mj-ea"/>
                <a:cs typeface="Source Han Serif KR"/>
              </a:rPr>
              <a:t>나.</a:t>
            </a:r>
            <a:r>
              <a:rPr sz="1100" b="1" spc="14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참가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대상</a:t>
            </a:r>
            <a:r>
              <a:rPr sz="1100" b="1" spc="28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: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만</a:t>
            </a:r>
            <a:r>
              <a:rPr sz="1100" b="1" spc="27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13세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이상의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어린이</a:t>
            </a:r>
            <a:r>
              <a:rPr sz="1100" b="1" spc="28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(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미취학아동</a:t>
            </a:r>
            <a:r>
              <a:rPr sz="1100" b="1" spc="27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및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초등학생</a:t>
            </a:r>
            <a:r>
              <a:rPr sz="1100" b="1" spc="26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모두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가능</a:t>
            </a:r>
            <a:r>
              <a:rPr sz="1100" b="1" spc="-25" dirty="0" smtClean="0">
                <a:latin typeface="+mj-ea"/>
                <a:ea typeface="+mj-ea"/>
                <a:cs typeface="Source Han Serif KR"/>
              </a:rPr>
              <a:t>) </a:t>
            </a:r>
            <a:endParaRPr lang="en-US" sz="1100" b="1" dirty="0" smtClean="0">
              <a:latin typeface="+mj-ea"/>
              <a:ea typeface="+mj-ea"/>
              <a:cs typeface="Source Han Serif KR"/>
            </a:endParaRPr>
          </a:p>
          <a:p>
            <a:pPr marL="205740" marR="288925">
              <a:lnSpc>
                <a:spcPct val="272700"/>
              </a:lnSpc>
            </a:pPr>
            <a:r>
              <a:rPr lang="ko-KR" altLang="en-US" sz="1100" b="1" dirty="0" smtClean="0">
                <a:latin typeface="+mj-ea"/>
                <a:cs typeface="Source Han Serif KR"/>
              </a:rPr>
              <a:t>다</a:t>
            </a:r>
            <a:r>
              <a:rPr lang="en-US" altLang="ko-KR" sz="1100" b="1" dirty="0" smtClean="0">
                <a:latin typeface="+mj-ea"/>
                <a:cs typeface="Source Han Serif KR"/>
              </a:rPr>
              <a:t>.</a:t>
            </a:r>
            <a:r>
              <a:rPr lang="ko-KR" altLang="en-US" sz="1100" b="1" spc="140" dirty="0" smtClean="0">
                <a:latin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공모</a:t>
            </a:r>
            <a:r>
              <a:rPr sz="1100" b="1" spc="25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주제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50" dirty="0" smtClean="0">
                <a:latin typeface="+mj-ea"/>
                <a:ea typeface="+mj-ea"/>
                <a:cs typeface="Source Han Serif KR"/>
              </a:rPr>
              <a:t>:</a:t>
            </a:r>
            <a:r>
              <a:rPr lang="en-US" sz="1100" b="1" spc="-50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ko-KR" altLang="en-US" sz="1100" b="1" spc="-50" dirty="0" smtClean="0">
                <a:latin typeface="+mj-ea"/>
                <a:ea typeface="+mj-ea"/>
                <a:cs typeface="Source Han Serif KR"/>
              </a:rPr>
              <a:t>동물복지로 행복한 친구들 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434340" lvl="1" indent="-228600">
              <a:lnSpc>
                <a:spcPct val="100000"/>
              </a:lnSpc>
              <a:spcBef>
                <a:spcPts val="480"/>
              </a:spcBef>
              <a:buFont typeface="Gulim"/>
              <a:buChar char="-"/>
              <a:tabLst>
                <a:tab pos="434340" algn="l"/>
              </a:tabLst>
            </a:pPr>
            <a:r>
              <a:rPr sz="1100" b="1" dirty="0" smtClean="0">
                <a:latin typeface="+mj-ea"/>
                <a:ea typeface="+mj-ea"/>
                <a:cs typeface="Source Han Serif KR"/>
              </a:rPr>
              <a:t>1안)</a:t>
            </a:r>
            <a:r>
              <a:rPr sz="1100" b="1" spc="280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ko-KR" altLang="en-US" sz="1100" b="1" dirty="0" smtClean="0">
                <a:latin typeface="+mj-ea"/>
                <a:ea typeface="+mj-ea"/>
                <a:cs typeface="Source Han Serif KR"/>
              </a:rPr>
              <a:t>본래 습성을 유지할 수 있는 최적의 </a:t>
            </a:r>
            <a:r>
              <a:rPr lang="ko-KR" altLang="en-US" sz="1100" b="1" dirty="0" err="1" smtClean="0">
                <a:latin typeface="+mj-ea"/>
                <a:ea typeface="+mj-ea"/>
                <a:cs typeface="Source Han Serif KR"/>
              </a:rPr>
              <a:t>한경에서</a:t>
            </a:r>
            <a:r>
              <a:rPr lang="ko-KR" altLang="en-US" sz="1100" b="1" dirty="0" smtClean="0">
                <a:latin typeface="+mj-ea"/>
                <a:ea typeface="+mj-ea"/>
                <a:cs typeface="Source Han Serif KR"/>
              </a:rPr>
              <a:t> 행복한 닭과 병아리</a:t>
            </a:r>
            <a:endParaRPr lang="en-US" altLang="ko-KR" sz="1100" b="1" dirty="0" smtClean="0">
              <a:latin typeface="+mj-ea"/>
              <a:ea typeface="+mj-ea"/>
              <a:cs typeface="Source Han Serif KR"/>
            </a:endParaRPr>
          </a:p>
          <a:p>
            <a:pPr marL="434340" lvl="1" indent="-228600">
              <a:lnSpc>
                <a:spcPct val="100000"/>
              </a:lnSpc>
              <a:spcBef>
                <a:spcPts val="480"/>
              </a:spcBef>
              <a:buFont typeface="Gulim"/>
              <a:buChar char="-"/>
              <a:tabLst>
                <a:tab pos="434340" algn="l"/>
              </a:tabLst>
            </a:pPr>
            <a:r>
              <a:rPr sz="1100" b="1" dirty="0" smtClean="0">
                <a:latin typeface="+mj-ea"/>
                <a:ea typeface="+mj-ea"/>
                <a:cs typeface="Source Han Serif KR"/>
              </a:rPr>
              <a:t>2안)</a:t>
            </a:r>
            <a:r>
              <a:rPr sz="1100" b="1" spc="254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ko-KR" altLang="en-US" sz="1100" b="1" dirty="0" smtClean="0">
                <a:latin typeface="+mj-ea"/>
                <a:ea typeface="+mj-ea"/>
                <a:cs typeface="Source Han Serif KR"/>
              </a:rPr>
              <a:t>신선하고 맛있는 닭고기 요리를 먹고 행복한 우리들의 모습</a:t>
            </a:r>
            <a:endParaRPr lang="en-US" altLang="ko-KR" sz="1100" b="1" dirty="0" smtClean="0">
              <a:latin typeface="+mj-ea"/>
              <a:ea typeface="+mj-ea"/>
              <a:cs typeface="Source Han Serif KR"/>
            </a:endParaRPr>
          </a:p>
          <a:p>
            <a:pPr marL="434340" lvl="1" indent="-228600">
              <a:lnSpc>
                <a:spcPct val="100000"/>
              </a:lnSpc>
              <a:spcBef>
                <a:spcPts val="480"/>
              </a:spcBef>
              <a:buFont typeface="Gulim"/>
              <a:buChar char="-"/>
              <a:tabLst>
                <a:tab pos="434340" algn="l"/>
              </a:tabLst>
            </a:pP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205740">
              <a:lnSpc>
                <a:spcPct val="100000"/>
              </a:lnSpc>
            </a:pPr>
            <a:r>
              <a:rPr sz="1100" b="1" dirty="0" smtClean="0">
                <a:latin typeface="+mj-ea"/>
                <a:ea typeface="+mj-ea"/>
                <a:cs typeface="Source Han Serif KR"/>
              </a:rPr>
              <a:t>라.</a:t>
            </a:r>
            <a:r>
              <a:rPr sz="1100" b="1" spc="13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출품</a:t>
            </a:r>
            <a:r>
              <a:rPr sz="1100" b="1" spc="25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형식</a:t>
            </a:r>
            <a:r>
              <a:rPr sz="1100" b="1" spc="26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50" dirty="0" smtClean="0">
                <a:latin typeface="+mj-ea"/>
                <a:ea typeface="+mj-ea"/>
                <a:cs typeface="Source Han Serif KR"/>
              </a:rPr>
              <a:t>: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434340" marR="5080">
              <a:lnSpc>
                <a:spcPct val="136400"/>
              </a:lnSpc>
            </a:pPr>
            <a:r>
              <a:rPr sz="1100" b="1" spc="-10" dirty="0" smtClean="0">
                <a:latin typeface="+mj-ea"/>
                <a:ea typeface="+mj-ea"/>
                <a:cs typeface="Source Han Serif KR"/>
              </a:rPr>
              <a:t>8절지</a:t>
            </a:r>
            <a:r>
              <a:rPr sz="1100" b="1" spc="11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0" dirty="0" err="1" smtClean="0">
                <a:latin typeface="+mj-ea"/>
                <a:ea typeface="+mj-ea"/>
                <a:cs typeface="Source Han Serif KR"/>
              </a:rPr>
              <a:t>도화지에</a:t>
            </a:r>
            <a:r>
              <a:rPr sz="1100" b="1" spc="12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50" dirty="0" err="1" smtClean="0">
                <a:latin typeface="+mj-ea"/>
                <a:ea typeface="+mj-ea"/>
                <a:cs typeface="Source Han Serif KR"/>
              </a:rPr>
              <a:t>크레파스</a:t>
            </a:r>
            <a:r>
              <a:rPr sz="1100" b="1" spc="-50" dirty="0" smtClean="0">
                <a:latin typeface="+mj-ea"/>
                <a:ea typeface="+mj-ea"/>
                <a:cs typeface="Source Han Serif KR"/>
              </a:rPr>
              <a:t>,</a:t>
            </a:r>
            <a:r>
              <a:rPr sz="1100" b="1" spc="10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0" dirty="0" err="1" smtClean="0">
                <a:latin typeface="+mj-ea"/>
                <a:ea typeface="+mj-ea"/>
                <a:cs typeface="Source Han Serif KR"/>
              </a:rPr>
              <a:t>색연필</a:t>
            </a:r>
            <a:r>
              <a:rPr sz="1100" b="1" spc="-40" dirty="0" smtClean="0">
                <a:latin typeface="+mj-ea"/>
                <a:ea typeface="+mj-ea"/>
                <a:cs typeface="Source Han Serif KR"/>
              </a:rPr>
              <a:t>,</a:t>
            </a:r>
            <a:r>
              <a:rPr sz="1100" b="1" spc="11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0" dirty="0" err="1" smtClean="0">
                <a:latin typeface="+mj-ea"/>
                <a:ea typeface="+mj-ea"/>
                <a:cs typeface="Source Han Serif KR"/>
              </a:rPr>
              <a:t>사인펜</a:t>
            </a:r>
            <a:r>
              <a:rPr sz="1100" b="1" spc="-40" dirty="0" smtClean="0">
                <a:latin typeface="+mj-ea"/>
                <a:ea typeface="+mj-ea"/>
                <a:cs typeface="Source Han Serif KR"/>
              </a:rPr>
              <a:t>,</a:t>
            </a:r>
            <a:r>
              <a:rPr sz="1100" b="1" spc="1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수채화</a:t>
            </a:r>
            <a:r>
              <a:rPr sz="1100" b="1" spc="11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등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0" dirty="0" err="1" smtClean="0">
                <a:latin typeface="+mj-ea"/>
                <a:ea typeface="+mj-ea"/>
                <a:cs typeface="Source Han Serif KR"/>
              </a:rPr>
              <a:t>자유롭게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평면</a:t>
            </a:r>
            <a:r>
              <a:rPr sz="1100" b="1" spc="1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작품을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제작하</a:t>
            </a:r>
            <a:r>
              <a:rPr sz="11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여</a:t>
            </a:r>
            <a:r>
              <a:rPr sz="1100" b="1" spc="12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그림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5" dirty="0" err="1" smtClean="0">
                <a:latin typeface="+mj-ea"/>
                <a:ea typeface="+mj-ea"/>
                <a:cs typeface="Source Han Serif KR"/>
              </a:rPr>
              <a:t>스캔</a:t>
            </a:r>
            <a:r>
              <a:rPr sz="1100" b="1" spc="-45" dirty="0" smtClean="0">
                <a:latin typeface="+mj-ea"/>
                <a:ea typeface="+mj-ea"/>
                <a:cs typeface="Source Han Serif KR"/>
              </a:rPr>
              <a:t>(</a:t>
            </a:r>
            <a:r>
              <a:rPr sz="1100" b="1" spc="-45" dirty="0" err="1" smtClean="0">
                <a:latin typeface="+mj-ea"/>
                <a:ea typeface="+mj-ea"/>
                <a:cs typeface="Source Han Serif KR"/>
              </a:rPr>
              <a:t>혹은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0" dirty="0" err="1" smtClean="0">
                <a:latin typeface="+mj-ea"/>
                <a:ea typeface="+mj-ea"/>
                <a:cs typeface="Source Han Serif KR"/>
              </a:rPr>
              <a:t>촬영</a:t>
            </a:r>
            <a:r>
              <a:rPr sz="1100" b="1" spc="-20" dirty="0" smtClean="0">
                <a:latin typeface="+mj-ea"/>
                <a:ea typeface="+mj-ea"/>
                <a:cs typeface="Source Han Serif KR"/>
              </a:rPr>
              <a:t>)</a:t>
            </a:r>
            <a:r>
              <a:rPr sz="1100" b="1" spc="11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smtClean="0">
                <a:latin typeface="+mj-ea"/>
                <a:ea typeface="+mj-ea"/>
                <a:cs typeface="Source Han Serif KR"/>
              </a:rPr>
              <a:t>후</a:t>
            </a:r>
            <a:r>
              <a:rPr sz="1100" b="1" spc="12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55" dirty="0" smtClean="0">
                <a:latin typeface="+mj-ea"/>
                <a:ea typeface="+mj-ea"/>
                <a:cs typeface="Source Han Serif KR"/>
              </a:rPr>
              <a:t>jpg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혹은</a:t>
            </a:r>
            <a:r>
              <a:rPr sz="1100" b="1" spc="12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95" dirty="0" err="1" smtClean="0">
                <a:latin typeface="+mj-ea"/>
                <a:ea typeface="+mj-ea"/>
                <a:cs typeface="Source Han Serif KR"/>
              </a:rPr>
              <a:t>png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이미지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파일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0" dirty="0" err="1" smtClean="0">
                <a:latin typeface="+mj-ea"/>
                <a:ea typeface="+mj-ea"/>
                <a:cs typeface="Source Han Serif KR"/>
              </a:rPr>
              <a:t>형식으로</a:t>
            </a:r>
            <a:r>
              <a:rPr sz="1100" b="1" spc="12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0" dirty="0" err="1" smtClean="0">
                <a:latin typeface="+mj-ea"/>
                <a:ea typeface="+mj-ea"/>
                <a:cs typeface="Source Han Serif KR"/>
              </a:rPr>
              <a:t>개인정보이용동의</a:t>
            </a:r>
            <a:endParaRPr sz="1100" b="1" dirty="0" smtClean="0">
              <a:latin typeface="+mj-ea"/>
              <a:ea typeface="+mj-ea"/>
              <a:cs typeface="Source Han Serif KR"/>
            </a:endParaRPr>
          </a:p>
          <a:p>
            <a:pPr marL="434340">
              <a:lnSpc>
                <a:spcPct val="100000"/>
              </a:lnSpc>
              <a:spcBef>
                <a:spcPts val="484"/>
              </a:spcBef>
            </a:pPr>
            <a:r>
              <a:rPr sz="1100" b="1" dirty="0" smtClean="0">
                <a:latin typeface="+mj-ea"/>
                <a:ea typeface="+mj-ea"/>
                <a:cs typeface="Source Han Serif KR"/>
              </a:rPr>
              <a:t>및</a:t>
            </a:r>
            <a:r>
              <a:rPr sz="1100" b="1" spc="10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출품</a:t>
            </a:r>
            <a:r>
              <a:rPr sz="1100" b="1" spc="10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5" dirty="0" err="1" smtClean="0">
                <a:latin typeface="+mj-ea"/>
                <a:ea typeface="+mj-ea"/>
                <a:cs typeface="Source Han Serif KR"/>
              </a:rPr>
              <a:t>신청서와</a:t>
            </a:r>
            <a:r>
              <a:rPr sz="1100" b="1" spc="114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 err="1" smtClean="0">
                <a:latin typeface="+mj-ea"/>
                <a:ea typeface="+mj-ea"/>
                <a:cs typeface="Source Han Serif KR"/>
              </a:rPr>
              <a:t>함께</a:t>
            </a:r>
            <a:r>
              <a:rPr sz="1100" b="1" spc="105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45" dirty="0" err="1" smtClean="0">
                <a:latin typeface="+mj-ea"/>
                <a:ea typeface="+mj-ea"/>
                <a:cs typeface="Source Han Serif KR"/>
              </a:rPr>
              <a:t>첨부하여</a:t>
            </a:r>
            <a:r>
              <a:rPr sz="1100" b="1" spc="1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120" dirty="0" err="1" smtClean="0">
                <a:latin typeface="+mj-ea"/>
                <a:ea typeface="+mj-ea"/>
                <a:cs typeface="Source Han Serif KR"/>
              </a:rPr>
              <a:t>이메일</a:t>
            </a:r>
            <a:r>
              <a:rPr sz="1100" b="1" spc="-120" dirty="0" smtClean="0">
                <a:latin typeface="+mj-ea"/>
                <a:ea typeface="+mj-ea"/>
                <a:cs typeface="Source Han Serif KR"/>
              </a:rPr>
              <a:t>(mkt@hangangfood.com)로</a:t>
            </a:r>
            <a:r>
              <a:rPr sz="1100" b="1" spc="1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 err="1" smtClean="0">
                <a:latin typeface="+mj-ea"/>
                <a:ea typeface="+mj-ea"/>
                <a:cs typeface="Source Han Serif KR"/>
              </a:rPr>
              <a:t>전송</a:t>
            </a:r>
            <a:endParaRPr sz="1100" b="1" dirty="0">
              <a:latin typeface="+mj-ea"/>
              <a:ea typeface="+mj-ea"/>
              <a:cs typeface="Source Han Serif K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22577" y="9024365"/>
            <a:ext cx="336994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+mj-ea"/>
                <a:ea typeface="+mj-ea"/>
                <a:cs typeface="Source Han Serif KR"/>
              </a:rPr>
              <a:t>마.</a:t>
            </a:r>
            <a:r>
              <a:rPr sz="1100" b="1" spc="12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심사</a:t>
            </a:r>
            <a:r>
              <a:rPr sz="1100" b="1" spc="24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기준</a:t>
            </a:r>
            <a:r>
              <a:rPr sz="1100" b="1" spc="25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:</a:t>
            </a:r>
            <a:r>
              <a:rPr sz="1100" b="1" spc="24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주제</a:t>
            </a:r>
            <a:r>
              <a:rPr sz="1100" b="1" spc="245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적합성,</a:t>
            </a:r>
            <a:r>
              <a:rPr sz="1100" b="1" spc="25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창의성,</a:t>
            </a:r>
            <a:r>
              <a:rPr sz="1100" b="1" spc="254" dirty="0">
                <a:latin typeface="+mj-ea"/>
                <a:ea typeface="+mj-ea"/>
                <a:cs typeface="Source Han Serif KR"/>
              </a:rPr>
              <a:t> </a:t>
            </a:r>
            <a:r>
              <a:rPr sz="1100" b="1" dirty="0">
                <a:latin typeface="+mj-ea"/>
                <a:ea typeface="+mj-ea"/>
                <a:cs typeface="Source Han Serif KR"/>
              </a:rPr>
              <a:t>표현성,</a:t>
            </a:r>
            <a:r>
              <a:rPr sz="1100" b="1" spc="250" dirty="0">
                <a:latin typeface="+mj-ea"/>
                <a:ea typeface="+mj-ea"/>
                <a:cs typeface="Source Han Serif KR"/>
              </a:rPr>
              <a:t> </a:t>
            </a:r>
            <a:r>
              <a:rPr sz="1100" b="1" spc="-25" dirty="0">
                <a:latin typeface="+mj-ea"/>
                <a:ea typeface="+mj-ea"/>
                <a:cs typeface="Source Han Serif KR"/>
              </a:rPr>
              <a:t>심미성</a:t>
            </a:r>
            <a:endParaRPr sz="1100">
              <a:latin typeface="+mj-ea"/>
              <a:ea typeface="+mj-ea"/>
              <a:cs typeface="Source Han Serif K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80516" y="3870959"/>
            <a:ext cx="5372100" cy="3810"/>
          </a:xfrm>
          <a:custGeom>
            <a:avLst/>
            <a:gdLst/>
            <a:ahLst/>
            <a:cxnLst/>
            <a:rect l="l" t="t" r="r" b="b"/>
            <a:pathLst>
              <a:path w="5372100" h="3810">
                <a:moveTo>
                  <a:pt x="0" y="0"/>
                </a:moveTo>
                <a:lnTo>
                  <a:pt x="5372100" y="3809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0"/>
              </a:lnSpc>
            </a:pPr>
            <a:r>
              <a:rPr dirty="0">
                <a:latin typeface="+mj-ea"/>
                <a:ea typeface="+mj-ea"/>
              </a:rPr>
              <a:t>주식회사</a:t>
            </a:r>
            <a:r>
              <a:rPr spc="295" dirty="0">
                <a:latin typeface="+mj-ea"/>
                <a:ea typeface="+mj-ea"/>
              </a:rPr>
              <a:t> </a:t>
            </a:r>
            <a:r>
              <a:rPr spc="-65" dirty="0">
                <a:latin typeface="+mj-ea"/>
                <a:ea typeface="+mj-ea"/>
              </a:rPr>
              <a:t>한강식품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7207" y="804671"/>
            <a:ext cx="1946147" cy="114604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81277" y="2626613"/>
            <a:ext cx="5372100" cy="3810"/>
          </a:xfrm>
          <a:custGeom>
            <a:avLst/>
            <a:gdLst/>
            <a:ahLst/>
            <a:cxnLst/>
            <a:rect l="l" t="t" r="r" b="b"/>
            <a:pathLst>
              <a:path w="5372100" h="3810">
                <a:moveTo>
                  <a:pt x="0" y="0"/>
                </a:moveTo>
                <a:lnTo>
                  <a:pt x="5372100" y="3810"/>
                </a:lnTo>
              </a:path>
            </a:pathLst>
          </a:custGeom>
          <a:ln w="5029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9342119"/>
            <a:ext cx="5372100" cy="0"/>
          </a:xfrm>
          <a:custGeom>
            <a:avLst/>
            <a:gdLst/>
            <a:ahLst/>
            <a:cxnLst/>
            <a:rect l="l" t="t" r="r" b="b"/>
            <a:pathLst>
              <a:path w="5372100">
                <a:moveTo>
                  <a:pt x="0" y="0"/>
                </a:moveTo>
                <a:lnTo>
                  <a:pt x="53721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2979" y="9429305"/>
            <a:ext cx="742188" cy="75406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22577" y="2851149"/>
            <a:ext cx="9880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Source Han Serif KR"/>
                <a:cs typeface="Source Han Serif KR"/>
              </a:rPr>
              <a:t>바.</a:t>
            </a:r>
            <a:r>
              <a:rPr sz="1100" b="1" spc="13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시상</a:t>
            </a:r>
            <a:r>
              <a:rPr sz="1100" b="1" spc="25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내역</a:t>
            </a:r>
            <a:r>
              <a:rPr sz="1100" b="1" spc="265" dirty="0">
                <a:latin typeface="Source Han Serif KR"/>
                <a:cs typeface="Source Han Serif KR"/>
              </a:rPr>
              <a:t> </a:t>
            </a:r>
            <a:r>
              <a:rPr sz="1100" b="1" spc="-50" dirty="0">
                <a:latin typeface="Source Han Serif KR"/>
                <a:cs typeface="Source Han Serif KR"/>
              </a:rPr>
              <a:t>:</a:t>
            </a:r>
            <a:endParaRPr sz="1100">
              <a:latin typeface="Source Han Serif KR"/>
              <a:cs typeface="Source Han Serif KR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22923"/>
              </p:ext>
            </p:extLst>
          </p:nvPr>
        </p:nvGraphicFramePr>
        <p:xfrm>
          <a:off x="987856" y="3068065"/>
          <a:ext cx="5861049" cy="1418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0520"/>
                <a:gridCol w="1602105"/>
                <a:gridCol w="918845"/>
                <a:gridCol w="1719579"/>
              </a:tblGrid>
              <a:tr h="2374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시상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상금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인원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비고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대상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lang="en-US" sz="1100" b="1" spc="-10" dirty="0" smtClean="0">
                          <a:latin typeface="Source Han Serif KR"/>
                          <a:cs typeface="Source Han Serif KR"/>
                        </a:rPr>
                        <a:t>20</a:t>
                      </a:r>
                      <a:r>
                        <a:rPr sz="1100" b="1" spc="-10" dirty="0" smtClean="0">
                          <a:latin typeface="Source Han Serif KR"/>
                          <a:cs typeface="Source Han Serif KR"/>
                        </a:rPr>
                        <a:t>0</a:t>
                      </a:r>
                      <a:r>
                        <a:rPr sz="1100" b="1" spc="-10" dirty="0">
                          <a:latin typeface="Source Han Serif KR"/>
                          <a:cs typeface="Source Han Serif KR"/>
                        </a:rPr>
                        <a:t>만원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1명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트로피</a:t>
                      </a:r>
                      <a:r>
                        <a:rPr sz="1100" b="1" spc="2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1100" b="1" spc="2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상장</a:t>
                      </a:r>
                      <a:r>
                        <a:rPr sz="1100" b="1" spc="2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부상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0" dirty="0">
                          <a:latin typeface="Source Han Serif KR"/>
                          <a:cs typeface="Source Han Serif KR"/>
                        </a:rPr>
                        <a:t>최우수상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Source Han Serif KR"/>
                          <a:cs typeface="Source Han Serif KR"/>
                        </a:rPr>
                        <a:t>100만원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1명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트로피</a:t>
                      </a:r>
                      <a:r>
                        <a:rPr sz="1100" b="1" spc="2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1100" b="1" spc="2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상장</a:t>
                      </a:r>
                      <a:r>
                        <a:rPr sz="1100" b="1" spc="2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부상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우수상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0" dirty="0">
                          <a:latin typeface="Source Han Serif KR"/>
                          <a:cs typeface="Source Han Serif KR"/>
                        </a:rPr>
                        <a:t>30만원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3명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상장</a:t>
                      </a:r>
                      <a:r>
                        <a:rPr sz="1100" b="1" spc="2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1100" b="1" spc="2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부상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장려상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100" b="1" spc="-20" dirty="0">
                          <a:latin typeface="Source Han Serif KR"/>
                          <a:cs typeface="Source Han Serif KR"/>
                        </a:rPr>
                        <a:t>10만원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10명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상장</a:t>
                      </a:r>
                      <a:r>
                        <a:rPr sz="1100" b="1" spc="2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1100" b="1" spc="2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부상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solidFill>
                            <a:srgbClr val="FF0000"/>
                          </a:solidFill>
                          <a:latin typeface="Source Han Serif KR"/>
                          <a:cs typeface="Source Han Serif KR"/>
                        </a:rPr>
                        <a:t>총계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solidFill>
                            <a:srgbClr val="FF0000"/>
                          </a:solidFill>
                          <a:latin typeface="Source Han Serif KR"/>
                          <a:cs typeface="Source Han Serif KR"/>
                        </a:rPr>
                        <a:t>490만원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 smtClean="0">
                          <a:solidFill>
                            <a:srgbClr val="FF0000"/>
                          </a:solidFill>
                          <a:latin typeface="Source Han Serif KR"/>
                          <a:cs typeface="Source Han Serif KR"/>
                        </a:rPr>
                        <a:t>1</a:t>
                      </a:r>
                      <a:r>
                        <a:rPr lang="en-US" sz="1100" b="1" spc="-25" dirty="0" smtClean="0">
                          <a:solidFill>
                            <a:srgbClr val="FF0000"/>
                          </a:solidFill>
                          <a:latin typeface="Source Han Serif KR"/>
                          <a:cs typeface="Source Han Serif KR"/>
                        </a:rPr>
                        <a:t>5</a:t>
                      </a:r>
                      <a:r>
                        <a:rPr sz="1100" b="1" spc="-25" dirty="0" smtClean="0">
                          <a:solidFill>
                            <a:srgbClr val="FF0000"/>
                          </a:solidFill>
                          <a:latin typeface="Source Han Serif KR"/>
                          <a:cs typeface="Source Han Serif KR"/>
                        </a:rPr>
                        <a:t>명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31722" y="4911064"/>
            <a:ext cx="4991735" cy="414083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580"/>
              </a:spcBef>
            </a:pPr>
            <a:r>
              <a:rPr sz="1100" b="1" dirty="0">
                <a:latin typeface="Source Han Serif KR"/>
                <a:cs typeface="Source Han Serif KR"/>
              </a:rPr>
              <a:t>라.</a:t>
            </a:r>
            <a:r>
              <a:rPr sz="1100" b="1" spc="210" dirty="0">
                <a:latin typeface="Source Han Serif KR"/>
                <a:cs typeface="Source Han Serif KR"/>
              </a:rPr>
              <a:t> </a:t>
            </a:r>
            <a:r>
              <a:rPr sz="1100" b="1" spc="-20" dirty="0">
                <a:latin typeface="Source Han Serif KR"/>
                <a:cs typeface="Source Han Serif KR"/>
              </a:rPr>
              <a:t>참고사항</a:t>
            </a:r>
            <a:endParaRPr sz="1100" dirty="0">
              <a:latin typeface="Source Han Serif KR"/>
              <a:cs typeface="Source Han Serif KR"/>
            </a:endParaRPr>
          </a:p>
          <a:p>
            <a:pPr marL="160020" marR="102235" indent="-137160">
              <a:lnSpc>
                <a:spcPct val="136400"/>
              </a:lnSpc>
              <a:buChar char="-"/>
              <a:tabLst>
                <a:tab pos="160020" algn="l"/>
                <a:tab pos="175895" algn="l"/>
              </a:tabLst>
            </a:pPr>
            <a:r>
              <a:rPr sz="1100" b="1" dirty="0">
                <a:latin typeface="Source Han Serif KR"/>
                <a:cs typeface="Source Han Serif KR"/>
              </a:rPr>
              <a:t>	참가신청서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및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개인정보수집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및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이용동의안내서,</a:t>
            </a:r>
            <a:r>
              <a:rPr sz="1100" b="1" spc="29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작품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스캔본을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함께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spc="-25" dirty="0">
                <a:latin typeface="Source Han Serif KR"/>
                <a:cs typeface="Source Han Serif KR"/>
              </a:rPr>
              <a:t>기한 </a:t>
            </a:r>
            <a:r>
              <a:rPr sz="1100" b="1" dirty="0">
                <a:latin typeface="Source Han Serif KR"/>
                <a:cs typeface="Source Han Serif KR"/>
              </a:rPr>
              <a:t>내</a:t>
            </a:r>
            <a:r>
              <a:rPr sz="1100" b="1" spc="26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발송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해야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접수가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spc="-10" dirty="0">
                <a:latin typeface="Source Han Serif KR"/>
                <a:cs typeface="Source Han Serif KR"/>
              </a:rPr>
              <a:t>완료됩니다.</a:t>
            </a:r>
            <a:endParaRPr sz="1100" dirty="0">
              <a:latin typeface="Source Han Serif KR"/>
              <a:cs typeface="Source Han Serif KR"/>
            </a:endParaRPr>
          </a:p>
          <a:p>
            <a:pPr marL="149225" marR="164465" indent="-137160">
              <a:lnSpc>
                <a:spcPts val="1800"/>
              </a:lnSpc>
              <a:spcBef>
                <a:spcPts val="135"/>
              </a:spcBef>
              <a:buChar char="-"/>
              <a:tabLst>
                <a:tab pos="149225" algn="l"/>
                <a:tab pos="165100" algn="l"/>
              </a:tabLst>
            </a:pPr>
            <a:r>
              <a:rPr sz="1100" b="1" dirty="0">
                <a:latin typeface="Source Han Serif KR"/>
                <a:cs typeface="Source Han Serif KR"/>
              </a:rPr>
              <a:t>	수상작은</a:t>
            </a:r>
            <a:r>
              <a:rPr sz="1100" b="1" spc="180" dirty="0">
                <a:latin typeface="Source Han Serif KR"/>
                <a:cs typeface="Source Han Serif KR"/>
              </a:rPr>
              <a:t> ㈜ </a:t>
            </a:r>
            <a:r>
              <a:rPr sz="1100" b="1" dirty="0">
                <a:latin typeface="Source Han Serif KR"/>
                <a:cs typeface="Source Han Serif KR"/>
              </a:rPr>
              <a:t>한강식품에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귀속되며</a:t>
            </a:r>
            <a:r>
              <a:rPr sz="1100" b="1" spc="140" dirty="0">
                <a:latin typeface="Source Han Serif KR"/>
                <a:cs typeface="Source Han Serif KR"/>
              </a:rPr>
              <a:t>, </a:t>
            </a:r>
            <a:r>
              <a:rPr lang="ko-KR" altLang="en-US" sz="1100" b="1" dirty="0">
                <a:latin typeface="Source Han Serif KR"/>
                <a:cs typeface="Source Han Serif KR"/>
              </a:rPr>
              <a:t>향</a:t>
            </a:r>
            <a:r>
              <a:rPr sz="1100" b="1" dirty="0" smtClean="0">
                <a:latin typeface="Source Han Serif KR"/>
                <a:cs typeface="Source Han Serif KR"/>
              </a:rPr>
              <a:t>후</a:t>
            </a:r>
            <a:r>
              <a:rPr sz="1100" b="1" spc="120" dirty="0" smtClean="0">
                <a:latin typeface="Source Han Serif KR"/>
                <a:cs typeface="Source Han Serif KR"/>
              </a:rPr>
              <a:t> </a:t>
            </a:r>
            <a:r>
              <a:rPr sz="1100" b="1" spc="120" dirty="0">
                <a:latin typeface="Source Han Serif KR"/>
                <a:cs typeface="Source Han Serif KR"/>
              </a:rPr>
              <a:t>㈜</a:t>
            </a:r>
            <a:r>
              <a:rPr sz="1100" b="1" dirty="0" err="1" smtClean="0">
                <a:latin typeface="Source Han Serif KR"/>
                <a:cs typeface="Source Han Serif KR"/>
              </a:rPr>
              <a:t>한강식품에서</a:t>
            </a:r>
            <a:r>
              <a:rPr sz="1100" b="1" spc="280" dirty="0" smtClean="0">
                <a:latin typeface="Source Han Serif KR"/>
                <a:cs typeface="Source Han Serif KR"/>
              </a:rPr>
              <a:t> </a:t>
            </a:r>
            <a:r>
              <a:rPr sz="1100" b="1" spc="-25" dirty="0">
                <a:latin typeface="Source Han Serif KR"/>
                <a:cs typeface="Source Han Serif KR"/>
              </a:rPr>
              <a:t>2차 </a:t>
            </a:r>
            <a:r>
              <a:rPr sz="1100" b="1" dirty="0">
                <a:latin typeface="Source Han Serif KR"/>
                <a:cs typeface="Source Han Serif KR"/>
              </a:rPr>
              <a:t>가공되어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제품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패키지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및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홍보물에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활용될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수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spc="-10" dirty="0">
                <a:latin typeface="Source Han Serif KR"/>
                <a:cs typeface="Source Han Serif KR"/>
              </a:rPr>
              <a:t>있습니다.</a:t>
            </a:r>
            <a:endParaRPr sz="1100" dirty="0">
              <a:latin typeface="Source Han Serif KR"/>
              <a:cs typeface="Source Han Serif KR"/>
            </a:endParaRPr>
          </a:p>
          <a:p>
            <a:pPr marL="160020" marR="5080" indent="-137160">
              <a:lnSpc>
                <a:spcPts val="1800"/>
              </a:lnSpc>
              <a:spcBef>
                <a:spcPts val="5"/>
              </a:spcBef>
              <a:buChar char="-"/>
              <a:tabLst>
                <a:tab pos="160020" algn="l"/>
                <a:tab pos="175895" algn="l"/>
              </a:tabLst>
            </a:pPr>
            <a:r>
              <a:rPr sz="1100" b="1" dirty="0">
                <a:latin typeface="Source Han Serif KR"/>
                <a:cs typeface="Source Han Serif KR"/>
              </a:rPr>
              <a:t>	타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공모전의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수상작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타인의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저작물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표절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명의도용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허위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기재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등은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spc="-20" dirty="0">
                <a:latin typeface="Source Han Serif KR"/>
                <a:cs typeface="Source Han Serif KR"/>
              </a:rPr>
              <a:t>심사에서 </a:t>
            </a:r>
            <a:r>
              <a:rPr sz="1100" b="1" dirty="0">
                <a:latin typeface="Source Han Serif KR"/>
                <a:cs typeface="Source Han Serif KR"/>
              </a:rPr>
              <a:t>제외되며</a:t>
            </a:r>
            <a:r>
              <a:rPr sz="1100" b="1" spc="27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시상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후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확인될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경우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선정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취소</a:t>
            </a:r>
            <a:r>
              <a:rPr sz="1100" b="1" spc="27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및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부상을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환수할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수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spc="-10" dirty="0">
                <a:latin typeface="Source Han Serif KR"/>
                <a:cs typeface="Source Han Serif KR"/>
              </a:rPr>
              <a:t>있습니다.</a:t>
            </a:r>
            <a:endParaRPr sz="1100" dirty="0">
              <a:latin typeface="Source Han Serif KR"/>
              <a:cs typeface="Source Han Serif KR"/>
            </a:endParaRPr>
          </a:p>
          <a:p>
            <a:pPr marL="175895" indent="-153035">
              <a:lnSpc>
                <a:spcPct val="100000"/>
              </a:lnSpc>
              <a:spcBef>
                <a:spcPts val="340"/>
              </a:spcBef>
              <a:buChar char="-"/>
              <a:tabLst>
                <a:tab pos="175895" algn="l"/>
              </a:tabLst>
            </a:pPr>
            <a:r>
              <a:rPr sz="1100" b="1" dirty="0">
                <a:latin typeface="Source Han Serif KR"/>
                <a:cs typeface="Source Han Serif KR"/>
              </a:rPr>
              <a:t>주제에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맞지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않는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작품은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심사에서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제외되며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심사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점수는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spc="-10" dirty="0">
                <a:latin typeface="Source Han Serif KR"/>
                <a:cs typeface="Source Han Serif KR"/>
              </a:rPr>
              <a:t>비공개입니다.</a:t>
            </a:r>
            <a:endParaRPr sz="1100" dirty="0">
              <a:latin typeface="Source Han Serif KR"/>
              <a:cs typeface="Source Han Serif KR"/>
            </a:endParaRPr>
          </a:p>
          <a:p>
            <a:pPr marL="175895" indent="-153035">
              <a:lnSpc>
                <a:spcPct val="100000"/>
              </a:lnSpc>
              <a:spcBef>
                <a:spcPts val="480"/>
              </a:spcBef>
              <a:buChar char="-"/>
              <a:tabLst>
                <a:tab pos="175895" algn="l"/>
              </a:tabLst>
            </a:pPr>
            <a:r>
              <a:rPr sz="1100" b="1" dirty="0">
                <a:latin typeface="Source Han Serif KR"/>
                <a:cs typeface="Source Han Serif KR"/>
              </a:rPr>
              <a:t>시상식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당일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공장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견학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및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식사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기념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촬영이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이뤄질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spc="-10" dirty="0">
                <a:latin typeface="Source Han Serif KR"/>
                <a:cs typeface="Source Han Serif KR"/>
              </a:rPr>
              <a:t>예정입니다</a:t>
            </a:r>
            <a:endParaRPr sz="1100" dirty="0">
              <a:latin typeface="Source Han Serif KR"/>
              <a:cs typeface="Source Han Serif KR"/>
            </a:endParaRPr>
          </a:p>
          <a:p>
            <a:pPr marL="175895" indent="-153035">
              <a:lnSpc>
                <a:spcPct val="100000"/>
              </a:lnSpc>
              <a:spcBef>
                <a:spcPts val="480"/>
              </a:spcBef>
              <a:buChar char="-"/>
              <a:tabLst>
                <a:tab pos="175895" algn="l"/>
              </a:tabLst>
            </a:pPr>
            <a:r>
              <a:rPr sz="1100" b="1" dirty="0">
                <a:latin typeface="Source Han Serif KR"/>
                <a:cs typeface="Source Han Serif KR"/>
              </a:rPr>
              <a:t>회사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사정에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의하여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일정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변동이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생길</a:t>
            </a:r>
            <a:r>
              <a:rPr sz="1100" b="1" spc="2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경우</a:t>
            </a:r>
            <a:r>
              <a:rPr sz="1100" b="1" spc="28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홈페이지에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공지될</a:t>
            </a:r>
            <a:r>
              <a:rPr sz="1100" b="1" spc="280" dirty="0">
                <a:latin typeface="Source Han Serif KR"/>
                <a:cs typeface="Source Han Serif KR"/>
              </a:rPr>
              <a:t> </a:t>
            </a:r>
            <a:r>
              <a:rPr sz="1100" b="1" spc="-10" dirty="0">
                <a:latin typeface="Source Han Serif KR"/>
                <a:cs typeface="Source Han Serif KR"/>
              </a:rPr>
              <a:t>예정입니다</a:t>
            </a:r>
            <a:endParaRPr sz="1100" dirty="0">
              <a:latin typeface="Source Han Serif KR"/>
              <a:cs typeface="Source Han Serif KR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buFont typeface="Source Han Serif KR"/>
              <a:buChar char="-"/>
            </a:pPr>
            <a:endParaRPr sz="1100" dirty="0">
              <a:latin typeface="Source Han Serif KR"/>
              <a:cs typeface="Source Han Serif KR"/>
            </a:endParaRPr>
          </a:p>
          <a:p>
            <a:pPr marL="22860">
              <a:lnSpc>
                <a:spcPct val="100000"/>
              </a:lnSpc>
            </a:pPr>
            <a:r>
              <a:rPr sz="1100" b="1" dirty="0">
                <a:latin typeface="Source Han Serif KR"/>
                <a:cs typeface="Source Han Serif KR"/>
              </a:rPr>
              <a:t>차.</a:t>
            </a:r>
            <a:r>
              <a:rPr sz="1100" b="1" spc="210" dirty="0">
                <a:latin typeface="Source Han Serif KR"/>
                <a:cs typeface="Source Han Serif KR"/>
              </a:rPr>
              <a:t> </a:t>
            </a:r>
            <a:r>
              <a:rPr sz="1100" b="1" spc="-20" dirty="0">
                <a:latin typeface="Source Han Serif KR"/>
                <a:cs typeface="Source Han Serif KR"/>
              </a:rPr>
              <a:t>문의사항</a:t>
            </a:r>
            <a:endParaRPr sz="1100" dirty="0">
              <a:latin typeface="Source Han Serif KR"/>
              <a:cs typeface="Source Han Serif KR"/>
            </a:endParaRPr>
          </a:p>
          <a:p>
            <a:pPr marL="153670" indent="-130810">
              <a:lnSpc>
                <a:spcPct val="100000"/>
              </a:lnSpc>
              <a:spcBef>
                <a:spcPts val="480"/>
              </a:spcBef>
              <a:buChar char="-"/>
              <a:tabLst>
                <a:tab pos="153670" algn="l"/>
              </a:tabLst>
            </a:pPr>
            <a:r>
              <a:rPr sz="1100" b="1" spc="-35" dirty="0">
                <a:latin typeface="Source Han Serif KR"/>
                <a:cs typeface="Source Han Serif KR"/>
                <a:hlinkClick r:id="rId4"/>
              </a:rPr>
              <a:t>mkt@hangangfood.com</a:t>
            </a:r>
            <a:endParaRPr sz="1100" dirty="0">
              <a:latin typeface="Source Han Serif KR"/>
              <a:cs typeface="Source Han Serif KR"/>
            </a:endParaRPr>
          </a:p>
          <a:p>
            <a:pPr marL="142240">
              <a:lnSpc>
                <a:spcPct val="100000"/>
              </a:lnSpc>
              <a:spcBef>
                <a:spcPts val="605"/>
              </a:spcBef>
            </a:pPr>
            <a:r>
              <a:rPr sz="900" b="1" dirty="0">
                <a:latin typeface="Source Han Serif KR"/>
                <a:cs typeface="Source Han Serif KR"/>
              </a:rPr>
              <a:t>(문의사항은</a:t>
            </a:r>
            <a:r>
              <a:rPr sz="900" b="1" spc="19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이메일로만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받고</a:t>
            </a:r>
            <a:r>
              <a:rPr sz="900" b="1" spc="195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있습니다.)</a:t>
            </a:r>
            <a:endParaRPr sz="900" dirty="0">
              <a:latin typeface="Source Han Serif KR"/>
              <a:cs typeface="Source Han Serif KR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900" dirty="0">
              <a:latin typeface="Source Han Serif KR"/>
              <a:cs typeface="Source Han Serif KR"/>
            </a:endParaRPr>
          </a:p>
          <a:p>
            <a:pPr marL="22860">
              <a:lnSpc>
                <a:spcPct val="100000"/>
              </a:lnSpc>
            </a:pPr>
            <a:r>
              <a:rPr sz="1100" b="1" dirty="0">
                <a:latin typeface="Source Han Serif KR"/>
                <a:cs typeface="Source Han Serif KR"/>
              </a:rPr>
              <a:t>카.</a:t>
            </a:r>
            <a:r>
              <a:rPr sz="1100" b="1" spc="25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첨부</a:t>
            </a:r>
            <a:r>
              <a:rPr sz="1100" b="1" spc="235" dirty="0">
                <a:latin typeface="Source Han Serif KR"/>
                <a:cs typeface="Source Han Serif KR"/>
              </a:rPr>
              <a:t> </a:t>
            </a:r>
            <a:r>
              <a:rPr sz="1100" b="1" spc="-25" dirty="0">
                <a:latin typeface="Source Han Serif KR"/>
                <a:cs typeface="Source Han Serif KR"/>
              </a:rPr>
              <a:t>파일</a:t>
            </a:r>
            <a:endParaRPr sz="1100" dirty="0">
              <a:latin typeface="Source Han Serif KR"/>
              <a:cs typeface="Source Han Serif KR"/>
            </a:endParaRPr>
          </a:p>
          <a:p>
            <a:pPr marL="22860">
              <a:lnSpc>
                <a:spcPct val="100000"/>
              </a:lnSpc>
              <a:spcBef>
                <a:spcPts val="480"/>
              </a:spcBef>
            </a:pPr>
            <a:r>
              <a:rPr sz="1100" b="1" spc="275" dirty="0">
                <a:latin typeface="Source Han Serif KR"/>
                <a:cs typeface="Source Han Serif KR"/>
              </a:rPr>
              <a:t>-</a:t>
            </a:r>
            <a:r>
              <a:rPr sz="1100" b="1" dirty="0">
                <a:latin typeface="Source Han Serif KR"/>
                <a:cs typeface="Source Han Serif KR"/>
              </a:rPr>
              <a:t>.</a:t>
            </a:r>
            <a:r>
              <a:rPr sz="1100" b="1" spc="26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붙임</a:t>
            </a:r>
            <a:r>
              <a:rPr sz="1100" b="1" spc="25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1</a:t>
            </a:r>
            <a:r>
              <a:rPr sz="1100" b="1" spc="7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.</a:t>
            </a:r>
            <a:r>
              <a:rPr sz="1100" b="1" spc="26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어린이</a:t>
            </a:r>
            <a:r>
              <a:rPr sz="1100" b="1" spc="254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그림공모전</a:t>
            </a:r>
            <a:r>
              <a:rPr sz="1100" b="1" spc="245" dirty="0">
                <a:latin typeface="Source Han Serif KR"/>
                <a:cs typeface="Source Han Serif KR"/>
              </a:rPr>
              <a:t> </a:t>
            </a:r>
            <a:r>
              <a:rPr sz="1100" b="1" spc="-25" dirty="0">
                <a:latin typeface="Source Han Serif KR"/>
                <a:cs typeface="Source Han Serif KR"/>
              </a:rPr>
              <a:t>신청서</a:t>
            </a:r>
            <a:endParaRPr sz="1100" dirty="0">
              <a:latin typeface="Source Han Serif KR"/>
              <a:cs typeface="Source Han Serif KR"/>
            </a:endParaRPr>
          </a:p>
          <a:p>
            <a:pPr marL="22860">
              <a:lnSpc>
                <a:spcPct val="100000"/>
              </a:lnSpc>
              <a:spcBef>
                <a:spcPts val="480"/>
              </a:spcBef>
            </a:pPr>
            <a:r>
              <a:rPr sz="1100" b="1" spc="275" dirty="0">
                <a:latin typeface="Source Han Serif KR"/>
                <a:cs typeface="Source Han Serif KR"/>
              </a:rPr>
              <a:t>-</a:t>
            </a:r>
            <a:r>
              <a:rPr sz="1100" b="1" dirty="0">
                <a:latin typeface="Source Han Serif KR"/>
                <a:cs typeface="Source Han Serif KR"/>
              </a:rPr>
              <a:t>.</a:t>
            </a:r>
            <a:r>
              <a:rPr sz="1100" b="1" spc="26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붙임</a:t>
            </a:r>
            <a:r>
              <a:rPr sz="1100" b="1" spc="254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2</a:t>
            </a:r>
            <a:r>
              <a:rPr sz="1100" b="1" spc="75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.</a:t>
            </a:r>
            <a:r>
              <a:rPr sz="1100" b="1" spc="27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개인정보</a:t>
            </a:r>
            <a:r>
              <a:rPr sz="1100" b="1" spc="260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수집</a:t>
            </a:r>
            <a:r>
              <a:rPr sz="1100" b="1" spc="254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및</a:t>
            </a:r>
            <a:r>
              <a:rPr sz="1100" b="1" spc="254" dirty="0">
                <a:latin typeface="Source Han Serif KR"/>
                <a:cs typeface="Source Han Serif KR"/>
              </a:rPr>
              <a:t> </a:t>
            </a:r>
            <a:r>
              <a:rPr sz="1100" b="1" dirty="0">
                <a:latin typeface="Source Han Serif KR"/>
                <a:cs typeface="Source Han Serif KR"/>
              </a:rPr>
              <a:t>이용동의</a:t>
            </a:r>
            <a:r>
              <a:rPr sz="1100" b="1" spc="250" dirty="0">
                <a:latin typeface="Source Han Serif KR"/>
                <a:cs typeface="Source Han Serif KR"/>
              </a:rPr>
              <a:t> </a:t>
            </a:r>
            <a:r>
              <a:rPr sz="1100" b="1" spc="-25" dirty="0">
                <a:latin typeface="Source Han Serif KR"/>
                <a:cs typeface="Source Han Serif KR"/>
              </a:rPr>
              <a:t>안내</a:t>
            </a:r>
            <a:endParaRPr sz="1100" dirty="0">
              <a:latin typeface="Source Han Serif KR"/>
              <a:cs typeface="Source Han Serif KR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479550" y="2023617"/>
            <a:ext cx="48895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sz="1200" b="1" dirty="0" smtClean="0">
                <a:latin typeface="+mj-ea"/>
                <a:ea typeface="+mj-ea"/>
                <a:cs typeface="Source Han Serif KR"/>
              </a:rPr>
              <a:t>우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</a:t>
            </a:r>
            <a:r>
              <a:rPr sz="1200" b="1" spc="3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18365</a:t>
            </a:r>
            <a:r>
              <a:rPr sz="1200" b="1" spc="31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경기도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화성시</a:t>
            </a:r>
            <a:r>
              <a:rPr sz="1200" b="1" spc="31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만년로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969번길</a:t>
            </a:r>
            <a:r>
              <a:rPr sz="1200" b="1" spc="30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17</a:t>
            </a:r>
            <a:endParaRPr lang="en-US" sz="1200" b="1" spc="-25" dirty="0" smtClean="0">
              <a:latin typeface="+mj-ea"/>
              <a:ea typeface="+mj-ea"/>
              <a:cs typeface="Source Han Serif KR"/>
            </a:endParaRPr>
          </a:p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lang="ko-KR" altLang="en-US" sz="1200" b="1" spc="-25" dirty="0" smtClean="0">
                <a:latin typeface="+mj-ea"/>
                <a:ea typeface="+mj-ea"/>
                <a:cs typeface="Source Han Serif KR"/>
              </a:rPr>
              <a:t>팩스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 </a:t>
            </a:r>
            <a:r>
              <a:rPr sz="1200" b="1" spc="55" dirty="0" smtClean="0">
                <a:latin typeface="+mj-ea"/>
                <a:ea typeface="+mj-ea"/>
                <a:cs typeface="Source Han Serif KR"/>
              </a:rPr>
              <a:t>0303-3442-</a:t>
            </a:r>
            <a:r>
              <a:rPr sz="1200" b="1" spc="-20" dirty="0" smtClean="0">
                <a:latin typeface="+mj-ea"/>
                <a:ea typeface="+mj-ea"/>
                <a:cs typeface="Source Han Serif KR"/>
              </a:rPr>
              <a:t>5577</a:t>
            </a:r>
            <a:r>
              <a:rPr sz="1200" b="1" dirty="0">
                <a:latin typeface="+mj-ea"/>
                <a:ea typeface="+mj-ea"/>
                <a:cs typeface="Source Han Serif KR"/>
              </a:rPr>
              <a:t>	</a:t>
            </a:r>
            <a:r>
              <a:rPr sz="1200" b="1" spc="-95" dirty="0">
                <a:latin typeface="+mj-ea"/>
                <a:ea typeface="+mj-ea"/>
                <a:cs typeface="Source Han Serif KR"/>
                <a:hlinkClick r:id="rId5"/>
              </a:rPr>
              <a:t>www.hangangfood.com</a:t>
            </a:r>
            <a:endParaRPr sz="1200" dirty="0">
              <a:latin typeface="+mj-ea"/>
              <a:ea typeface="+mj-ea"/>
              <a:cs typeface="Source Han Serif K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7207" y="804671"/>
            <a:ext cx="1946147" cy="114604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81277" y="2626613"/>
            <a:ext cx="5372100" cy="3810"/>
          </a:xfrm>
          <a:custGeom>
            <a:avLst/>
            <a:gdLst/>
            <a:ahLst/>
            <a:cxnLst/>
            <a:rect l="l" t="t" r="r" b="b"/>
            <a:pathLst>
              <a:path w="5372100" h="3810">
                <a:moveTo>
                  <a:pt x="0" y="0"/>
                </a:moveTo>
                <a:lnTo>
                  <a:pt x="5372100" y="3810"/>
                </a:lnTo>
              </a:path>
            </a:pathLst>
          </a:custGeom>
          <a:ln w="5029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9342119"/>
            <a:ext cx="5372100" cy="0"/>
          </a:xfrm>
          <a:custGeom>
            <a:avLst/>
            <a:gdLst/>
            <a:ahLst/>
            <a:cxnLst/>
            <a:rect l="l" t="t" r="r" b="b"/>
            <a:pathLst>
              <a:path w="5372100">
                <a:moveTo>
                  <a:pt x="0" y="0"/>
                </a:moveTo>
                <a:lnTo>
                  <a:pt x="53721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2979" y="9429305"/>
            <a:ext cx="742188" cy="75406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42389" y="2851149"/>
            <a:ext cx="4203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0" dirty="0">
                <a:latin typeface="Source Han Serif KR"/>
                <a:cs typeface="Source Han Serif KR"/>
              </a:rPr>
              <a:t>붙임1.</a:t>
            </a:r>
            <a:endParaRPr sz="1100">
              <a:latin typeface="Source Han Serif KR"/>
              <a:cs typeface="Source Han Serif KR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983460"/>
              </p:ext>
            </p:extLst>
          </p:nvPr>
        </p:nvGraphicFramePr>
        <p:xfrm>
          <a:off x="1038910" y="3077209"/>
          <a:ext cx="5396229" cy="5182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7300"/>
                <a:gridCol w="4138929"/>
              </a:tblGrid>
              <a:tr h="36258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b="1" dirty="0" err="1">
                          <a:latin typeface="Source Han Serif KR"/>
                          <a:cs typeface="Source Han Serif KR"/>
                        </a:rPr>
                        <a:t>한강식품</a:t>
                      </a:r>
                      <a:r>
                        <a:rPr sz="1200" b="1" spc="3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200" b="1" dirty="0" smtClean="0">
                          <a:latin typeface="Source Han Serif KR"/>
                          <a:cs typeface="Source Han Serif KR"/>
                        </a:rPr>
                        <a:t>제</a:t>
                      </a:r>
                      <a:r>
                        <a:rPr lang="en-US" sz="1200" b="1" dirty="0" smtClean="0">
                          <a:latin typeface="Source Han Serif KR"/>
                          <a:cs typeface="Source Han Serif KR"/>
                        </a:rPr>
                        <a:t>3</a:t>
                      </a:r>
                      <a:r>
                        <a:rPr sz="1200" b="1" dirty="0" smtClean="0">
                          <a:latin typeface="Source Han Serif KR"/>
                          <a:cs typeface="Source Han Serif KR"/>
                        </a:rPr>
                        <a:t>회</a:t>
                      </a:r>
                      <a:r>
                        <a:rPr sz="1200" b="1" spc="335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200" b="1" dirty="0">
                          <a:latin typeface="Source Han Serif KR"/>
                          <a:cs typeface="Source Han Serif KR"/>
                        </a:rPr>
                        <a:t>어린이</a:t>
                      </a:r>
                      <a:r>
                        <a:rPr sz="1200" b="1" spc="3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200" b="1" dirty="0">
                          <a:latin typeface="Source Han Serif KR"/>
                          <a:cs typeface="Source Han Serif KR"/>
                        </a:rPr>
                        <a:t>그림공모전</a:t>
                      </a:r>
                      <a:r>
                        <a:rPr sz="1200" b="1" spc="32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200" b="1" spc="-25" dirty="0">
                          <a:latin typeface="Source Han Serif KR"/>
                          <a:cs typeface="Source Han Serif KR"/>
                        </a:rPr>
                        <a:t>신청서</a:t>
                      </a:r>
                      <a:endParaRPr sz="12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844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59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작품명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914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200" dirty="0">
                        <a:latin typeface="Adobe Clean Han"/>
                        <a:cs typeface="Adobe Clean Han"/>
                      </a:endParaRPr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참가자</a:t>
                      </a:r>
                      <a:r>
                        <a:rPr sz="1100" b="1" spc="2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이름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1200" dirty="0">
                        <a:latin typeface="Adobe Clean Han"/>
                        <a:cs typeface="Adobe Clean Han"/>
                      </a:endParaRPr>
                    </a:p>
                  </a:txBody>
                  <a:tcPr marL="0" marR="0" marT="774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213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학교명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  <a:p>
                      <a:pPr marL="146050" marR="136525" algn="ctr">
                        <a:lnSpc>
                          <a:spcPts val="1800"/>
                        </a:lnSpc>
                        <a:spcBef>
                          <a:spcPts val="45"/>
                        </a:spcBef>
                      </a:pPr>
                      <a:r>
                        <a:rPr sz="800" b="1" spc="-75" dirty="0">
                          <a:latin typeface="Source Han Serif KR"/>
                          <a:cs typeface="Source Han Serif KR"/>
                        </a:rPr>
                        <a:t>(7세</a:t>
                      </a:r>
                      <a:r>
                        <a:rPr sz="800" b="1" spc="5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35" dirty="0">
                          <a:latin typeface="Source Han Serif KR"/>
                          <a:cs typeface="Source Han Serif KR"/>
                        </a:rPr>
                        <a:t>미만일</a:t>
                      </a:r>
                      <a:r>
                        <a:rPr sz="800" b="1" spc="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30" dirty="0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800" b="1" spc="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14" dirty="0">
                          <a:latin typeface="Source Han Serif KR"/>
                          <a:cs typeface="Source Han Serif KR"/>
                        </a:rPr>
                        <a:t>유치원/</a:t>
                      </a:r>
                      <a:r>
                        <a:rPr sz="800" b="1" spc="5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40" dirty="0">
                          <a:latin typeface="Source Han Serif KR"/>
                          <a:cs typeface="Source Han Serif KR"/>
                        </a:rPr>
                        <a:t>어린이집명</a:t>
                      </a:r>
                      <a:r>
                        <a:rPr sz="800" b="1" spc="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" dirty="0">
                          <a:latin typeface="Source Han Serif KR"/>
                          <a:cs typeface="Source Han Serif KR"/>
                        </a:rPr>
                        <a:t>작성,</a:t>
                      </a:r>
                      <a:endParaRPr sz="800">
                        <a:latin typeface="Source Han Serif KR"/>
                        <a:cs typeface="Source Han Serif KR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800" b="1" spc="-135" dirty="0">
                          <a:latin typeface="Source Han Serif KR"/>
                          <a:cs typeface="Source Han Serif KR"/>
                        </a:rPr>
                        <a:t>해당사항</a:t>
                      </a:r>
                      <a:r>
                        <a:rPr sz="800" b="1" spc="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30" dirty="0">
                          <a:latin typeface="Source Han Serif KR"/>
                          <a:cs typeface="Source Han Serif KR"/>
                        </a:rPr>
                        <a:t>없을</a:t>
                      </a:r>
                      <a:r>
                        <a:rPr sz="800" b="1" spc="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14" dirty="0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800" b="1" spc="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0" dirty="0">
                          <a:latin typeface="Source Han Serif KR"/>
                          <a:cs typeface="Source Han Serif KR"/>
                        </a:rPr>
                        <a:t>기재X)</a:t>
                      </a:r>
                      <a:endParaRPr sz="8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92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b="1" spc="-20" dirty="0">
                          <a:latin typeface="Source Han Serif KR"/>
                          <a:cs typeface="Source Han Serif KR"/>
                        </a:rPr>
                        <a:t>생년월일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200" dirty="0">
                        <a:latin typeface="Adobe Clean Han"/>
                        <a:cs typeface="Adobe Clean Han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29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학년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800" b="1" spc="-220" dirty="0">
                          <a:latin typeface="Source Han Serif KR"/>
                          <a:cs typeface="Source Han Serif KR"/>
                        </a:rPr>
                        <a:t>(미취학</a:t>
                      </a:r>
                      <a:r>
                        <a:rPr sz="800" b="1" spc="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4" dirty="0">
                          <a:latin typeface="Source Han Serif KR"/>
                          <a:cs typeface="Source Han Serif KR"/>
                        </a:rPr>
                        <a:t>아동일</a:t>
                      </a:r>
                      <a:r>
                        <a:rPr sz="800" b="1" spc="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4" dirty="0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800" b="1" spc="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0" dirty="0">
                          <a:latin typeface="Source Han Serif KR"/>
                          <a:cs typeface="Source Han Serif KR"/>
                        </a:rPr>
                        <a:t>나이</a:t>
                      </a:r>
                      <a:r>
                        <a:rPr sz="800" b="1" spc="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" dirty="0">
                          <a:latin typeface="Source Han Serif KR"/>
                          <a:cs typeface="Source Han Serif KR"/>
                        </a:rPr>
                        <a:t>기재)</a:t>
                      </a:r>
                      <a:endParaRPr sz="8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endParaRPr sz="1200" dirty="0">
                        <a:latin typeface="Adobe Clean Han"/>
                        <a:cs typeface="Adobe Clean Han"/>
                      </a:endParaRPr>
                    </a:p>
                  </a:txBody>
                  <a:tcPr marL="0" marR="0" marT="146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291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Source Han Serif KR"/>
                          <a:cs typeface="Source Han Serif KR"/>
                        </a:rPr>
                        <a:t>연락처(1)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(부모님</a:t>
                      </a:r>
                      <a:r>
                        <a:rPr sz="8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0" dirty="0">
                          <a:latin typeface="Source Han Serif KR"/>
                          <a:cs typeface="Source Han Serif KR"/>
                        </a:rPr>
                        <a:t>연락처)</a:t>
                      </a:r>
                      <a:endParaRPr sz="8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158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151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0" dirty="0">
                          <a:latin typeface="Source Han Serif KR"/>
                          <a:cs typeface="Source Han Serif KR"/>
                        </a:rPr>
                        <a:t>연락처(2)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  <a:p>
                      <a:pPr marL="225425" marR="217170" indent="-635" algn="ctr">
                        <a:lnSpc>
                          <a:spcPts val="1800"/>
                        </a:lnSpc>
                        <a:spcBef>
                          <a:spcPts val="40"/>
                        </a:spcBef>
                      </a:pPr>
                      <a:r>
                        <a:rPr sz="800" b="1" spc="-100" dirty="0">
                          <a:latin typeface="Source Han Serif KR"/>
                          <a:cs typeface="Source Han Serif KR"/>
                        </a:rPr>
                        <a:t>(학교</a:t>
                      </a:r>
                      <a:r>
                        <a:rPr sz="800" b="1" spc="6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14" dirty="0">
                          <a:latin typeface="Source Han Serif KR"/>
                          <a:cs typeface="Source Han Serif KR"/>
                        </a:rPr>
                        <a:t>혹은</a:t>
                      </a:r>
                      <a:r>
                        <a:rPr sz="800" b="1" spc="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30" dirty="0">
                          <a:latin typeface="Source Han Serif KR"/>
                          <a:cs typeface="Source Han Serif KR"/>
                        </a:rPr>
                        <a:t>학원</a:t>
                      </a:r>
                      <a:r>
                        <a:rPr sz="800" b="1" spc="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14" dirty="0">
                          <a:latin typeface="Source Han Serif KR"/>
                          <a:cs typeface="Source Han Serif KR"/>
                        </a:rPr>
                        <a:t>단체</a:t>
                      </a:r>
                      <a:r>
                        <a:rPr sz="800" b="1" spc="5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14" dirty="0">
                          <a:latin typeface="Source Han Serif KR"/>
                          <a:cs typeface="Source Han Serif KR"/>
                        </a:rPr>
                        <a:t>등록</a:t>
                      </a:r>
                      <a:r>
                        <a:rPr sz="800" b="1" spc="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35" dirty="0">
                          <a:latin typeface="Source Han Serif KR"/>
                          <a:cs typeface="Source Han Serif KR"/>
                        </a:rPr>
                        <a:t>시</a:t>
                      </a:r>
                      <a:r>
                        <a:rPr sz="800" b="1" spc="1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14" dirty="0">
                          <a:latin typeface="Source Han Serif KR"/>
                          <a:cs typeface="Source Han Serif KR"/>
                        </a:rPr>
                        <a:t>대표</a:t>
                      </a:r>
                      <a:r>
                        <a:rPr sz="800" b="1" spc="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20" dirty="0">
                          <a:latin typeface="Source Han Serif KR"/>
                          <a:cs typeface="Source Han Serif KR"/>
                        </a:rPr>
                        <a:t>연락처)</a:t>
                      </a:r>
                      <a:endParaRPr sz="800">
                        <a:latin typeface="Source Han Serif KR"/>
                        <a:cs typeface="Source Han Serif KR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b="1" spc="-20" dirty="0">
                          <a:latin typeface="Source Han Serif KR"/>
                          <a:cs typeface="Source Han Serif KR"/>
                        </a:rPr>
                        <a:t>자택주소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200" dirty="0">
                        <a:latin typeface="Adobe Clean Han"/>
                        <a:cs typeface="Adobe Clean Han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그림</a:t>
                      </a:r>
                      <a:r>
                        <a:rPr sz="1100" b="1" spc="26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주제</a:t>
                      </a:r>
                      <a:r>
                        <a:rPr sz="1100" b="1" spc="2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(해당사항에</a:t>
                      </a:r>
                      <a:r>
                        <a:rPr sz="1100" b="1" spc="2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체크)</a:t>
                      </a:r>
                      <a:endParaRPr sz="1100">
                        <a:latin typeface="Source Han Serif KR"/>
                        <a:cs typeface="Source Han Serif KR"/>
                      </a:endParaRPr>
                    </a:p>
                  </a:txBody>
                  <a:tcPr marL="0" marR="0" marT="673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052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주제</a:t>
                      </a:r>
                      <a:r>
                        <a:rPr sz="1100" b="1" spc="2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1</a:t>
                      </a:r>
                      <a:r>
                        <a:rPr sz="1100" b="1" spc="2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50" dirty="0">
                          <a:latin typeface="Source Han Serif KR"/>
                          <a:cs typeface="Source Han Serif KR"/>
                        </a:rPr>
                        <a:t>□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857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ko-KR" altLang="en-US" sz="1100" b="1" dirty="0" smtClean="0">
                          <a:latin typeface="Source Han Serif KR"/>
                          <a:cs typeface="Source Han Serif KR"/>
                        </a:rPr>
                        <a:t>본래 습성을 유지할 수 있는 최적의 환경에서 행복한 닭과 병아리</a:t>
                      </a:r>
                      <a:endParaRPr sz="1100" b="1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857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179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ko-KR" altLang="en-US" sz="1100" b="1" dirty="0" smtClean="0">
                          <a:latin typeface="Source Han Serif KR"/>
                          <a:cs typeface="Source Han Serif KR"/>
                        </a:rPr>
                        <a:t>주제</a:t>
                      </a:r>
                      <a:r>
                        <a:rPr lang="ko-KR" altLang="en-US" sz="1100" b="1" spc="275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lang="en-US" altLang="ko-KR" sz="1100" b="1" spc="0" dirty="0" smtClean="0">
                          <a:latin typeface="Source Han Serif KR"/>
                          <a:cs typeface="Source Han Serif KR"/>
                        </a:rPr>
                        <a:t>2</a:t>
                      </a:r>
                      <a:r>
                        <a:rPr lang="ko-KR" altLang="en-US" sz="1100" b="1" spc="270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lang="ko-KR" altLang="en-US" sz="1100" b="1" spc="-50" dirty="0" smtClean="0">
                          <a:latin typeface="Source Han Serif KR"/>
                          <a:cs typeface="Source Han Serif KR"/>
                        </a:rPr>
                        <a:t>□</a:t>
                      </a:r>
                      <a:endParaRPr lang="ko-KR" altLang="en-US" sz="1100" b="1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857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lang="ko-KR" altLang="en-US" sz="1100" b="1" dirty="0" smtClean="0">
                          <a:latin typeface="Source Han Serif KR"/>
                          <a:cs typeface="Source Han Serif KR"/>
                        </a:rPr>
                        <a:t>신선하고 맛있는 닭고기 요리를 먹고 행복한 우리들의 모습</a:t>
                      </a:r>
                      <a:endParaRPr sz="1100" b="1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857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1479550" y="2023617"/>
            <a:ext cx="48895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sz="1200" b="1" dirty="0" smtClean="0">
                <a:latin typeface="+mj-ea"/>
                <a:ea typeface="+mj-ea"/>
                <a:cs typeface="Source Han Serif KR"/>
              </a:rPr>
              <a:t>우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</a:t>
            </a:r>
            <a:r>
              <a:rPr sz="1200" b="1" spc="3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18365</a:t>
            </a:r>
            <a:r>
              <a:rPr sz="1200" b="1" spc="31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경기도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화성시</a:t>
            </a:r>
            <a:r>
              <a:rPr sz="1200" b="1" spc="31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만년로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969번길</a:t>
            </a:r>
            <a:r>
              <a:rPr sz="1200" b="1" spc="30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17</a:t>
            </a:r>
            <a:endParaRPr lang="en-US" sz="1200" b="1" spc="-25" dirty="0" smtClean="0">
              <a:latin typeface="+mj-ea"/>
              <a:ea typeface="+mj-ea"/>
              <a:cs typeface="Source Han Serif KR"/>
            </a:endParaRPr>
          </a:p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lang="ko-KR" altLang="en-US" sz="1200" b="1" spc="-25" dirty="0" smtClean="0">
                <a:latin typeface="+mj-ea"/>
                <a:ea typeface="+mj-ea"/>
                <a:cs typeface="Source Han Serif KR"/>
              </a:rPr>
              <a:t>팩스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 </a:t>
            </a:r>
            <a:r>
              <a:rPr sz="1200" b="1" spc="55" dirty="0" smtClean="0">
                <a:latin typeface="+mj-ea"/>
                <a:ea typeface="+mj-ea"/>
                <a:cs typeface="Source Han Serif KR"/>
              </a:rPr>
              <a:t>0303-3442-</a:t>
            </a:r>
            <a:r>
              <a:rPr sz="1200" b="1" spc="-20" dirty="0" smtClean="0">
                <a:latin typeface="+mj-ea"/>
                <a:ea typeface="+mj-ea"/>
                <a:cs typeface="Source Han Serif KR"/>
              </a:rPr>
              <a:t>5577</a:t>
            </a:r>
            <a:r>
              <a:rPr sz="1200" b="1" dirty="0">
                <a:latin typeface="+mj-ea"/>
                <a:ea typeface="+mj-ea"/>
                <a:cs typeface="Source Han Serif KR"/>
              </a:rPr>
              <a:t>	</a:t>
            </a:r>
            <a:r>
              <a:rPr sz="1200" b="1" spc="-95" dirty="0">
                <a:latin typeface="+mj-ea"/>
                <a:ea typeface="+mj-ea"/>
                <a:cs typeface="Source Han Serif KR"/>
                <a:hlinkClick r:id="rId4"/>
              </a:rPr>
              <a:t>www.hangangfood.com</a:t>
            </a:r>
            <a:endParaRPr sz="1200" dirty="0">
              <a:latin typeface="+mj-ea"/>
              <a:ea typeface="+mj-ea"/>
              <a:cs typeface="Source Han Serif K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7207" y="804671"/>
            <a:ext cx="1946147" cy="114604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81277" y="2626613"/>
            <a:ext cx="5372100" cy="3810"/>
          </a:xfrm>
          <a:custGeom>
            <a:avLst/>
            <a:gdLst/>
            <a:ahLst/>
            <a:cxnLst/>
            <a:rect l="l" t="t" r="r" b="b"/>
            <a:pathLst>
              <a:path w="5372100" h="3810">
                <a:moveTo>
                  <a:pt x="0" y="0"/>
                </a:moveTo>
                <a:lnTo>
                  <a:pt x="5372100" y="3810"/>
                </a:lnTo>
              </a:path>
            </a:pathLst>
          </a:custGeom>
          <a:ln w="5029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0516" y="9342119"/>
            <a:ext cx="5372100" cy="0"/>
          </a:xfrm>
          <a:custGeom>
            <a:avLst/>
            <a:gdLst/>
            <a:ahLst/>
            <a:cxnLst/>
            <a:rect l="l" t="t" r="r" b="b"/>
            <a:pathLst>
              <a:path w="5372100">
                <a:moveTo>
                  <a:pt x="0" y="0"/>
                </a:moveTo>
                <a:lnTo>
                  <a:pt x="53721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2979" y="9429305"/>
            <a:ext cx="742188" cy="75406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39748" y="2849626"/>
            <a:ext cx="459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Source Han Serif KR"/>
                <a:cs typeface="Source Han Serif KR"/>
              </a:rPr>
              <a:t>붙임2.</a:t>
            </a:r>
            <a:endParaRPr sz="1200">
              <a:latin typeface="Source Han Serif KR"/>
              <a:cs typeface="Source Han Serif K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45207" y="2849626"/>
            <a:ext cx="2269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Source Han Serif KR"/>
                <a:cs typeface="Source Han Serif KR"/>
              </a:rPr>
              <a:t>개인정보</a:t>
            </a:r>
            <a:r>
              <a:rPr sz="1200" b="1" spc="320" dirty="0">
                <a:latin typeface="Source Han Serif KR"/>
                <a:cs typeface="Source Han Serif KR"/>
              </a:rPr>
              <a:t> </a:t>
            </a:r>
            <a:r>
              <a:rPr sz="1200" b="1" dirty="0">
                <a:latin typeface="Source Han Serif KR"/>
                <a:cs typeface="Source Han Serif KR"/>
              </a:rPr>
              <a:t>수집</a:t>
            </a:r>
            <a:r>
              <a:rPr sz="1200" b="1" spc="310" dirty="0">
                <a:latin typeface="Source Han Serif KR"/>
                <a:cs typeface="Source Han Serif KR"/>
              </a:rPr>
              <a:t> </a:t>
            </a:r>
            <a:r>
              <a:rPr sz="1200" b="1" dirty="0">
                <a:latin typeface="Source Han Serif KR"/>
                <a:cs typeface="Source Han Serif KR"/>
              </a:rPr>
              <a:t>및</a:t>
            </a:r>
            <a:r>
              <a:rPr sz="1200" b="1" spc="315" dirty="0">
                <a:latin typeface="Source Han Serif KR"/>
                <a:cs typeface="Source Han Serif KR"/>
              </a:rPr>
              <a:t> </a:t>
            </a:r>
            <a:r>
              <a:rPr sz="1200" b="1" dirty="0">
                <a:latin typeface="Source Han Serif KR"/>
                <a:cs typeface="Source Han Serif KR"/>
              </a:rPr>
              <a:t>이용동의</a:t>
            </a:r>
            <a:r>
              <a:rPr sz="1200" b="1" spc="325" dirty="0">
                <a:latin typeface="Source Han Serif KR"/>
                <a:cs typeface="Source Han Serif KR"/>
              </a:rPr>
              <a:t> </a:t>
            </a:r>
            <a:r>
              <a:rPr sz="1200" b="1" spc="-25" dirty="0">
                <a:latin typeface="Source Han Serif KR"/>
                <a:cs typeface="Source Han Serif KR"/>
              </a:rPr>
              <a:t>안내</a:t>
            </a:r>
            <a:endParaRPr sz="1200">
              <a:latin typeface="Source Han Serif KR"/>
              <a:cs typeface="Source Han Serif K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9748" y="3331209"/>
            <a:ext cx="5250815" cy="6138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Source Han Serif KR"/>
                <a:cs typeface="Source Han Serif KR"/>
              </a:rPr>
              <a:t>(주)한강식품이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개최하는</a:t>
            </a:r>
            <a:r>
              <a:rPr sz="900" b="1" spc="140" dirty="0">
                <a:latin typeface="Source Han Serif KR"/>
                <a:cs typeface="Source Han Serif KR"/>
              </a:rPr>
              <a:t> 「 </a:t>
            </a:r>
            <a:r>
              <a:rPr sz="900" b="1" dirty="0" smtClean="0">
                <a:latin typeface="Source Han Serif KR"/>
                <a:cs typeface="Source Han Serif KR"/>
              </a:rPr>
              <a:t>202</a:t>
            </a:r>
            <a:r>
              <a:rPr lang="en-US" sz="900" b="1" dirty="0" smtClean="0">
                <a:latin typeface="Source Han Serif KR"/>
                <a:cs typeface="Source Han Serif KR"/>
              </a:rPr>
              <a:t>6</a:t>
            </a:r>
            <a:r>
              <a:rPr sz="900" b="1" spc="210" dirty="0" smtClean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년</a:t>
            </a:r>
            <a:r>
              <a:rPr sz="900" b="1" spc="195" dirty="0">
                <a:latin typeface="Source Han Serif KR"/>
                <a:cs typeface="Source Han Serif KR"/>
              </a:rPr>
              <a:t> </a:t>
            </a:r>
            <a:r>
              <a:rPr sz="900" b="1" dirty="0" err="1">
                <a:latin typeface="Source Han Serif KR"/>
                <a:cs typeface="Source Han Serif KR"/>
              </a:rPr>
              <a:t>한강식품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 smtClean="0">
                <a:latin typeface="Source Han Serif KR"/>
                <a:cs typeface="Source Han Serif KR"/>
              </a:rPr>
              <a:t>제</a:t>
            </a:r>
            <a:r>
              <a:rPr lang="en-US" sz="900" b="1" spc="195" dirty="0">
                <a:latin typeface="Source Han Serif KR"/>
                <a:cs typeface="Source Han Serif KR"/>
              </a:rPr>
              <a:t>3</a:t>
            </a:r>
            <a:r>
              <a:rPr sz="900" b="1" dirty="0" smtClean="0">
                <a:latin typeface="Source Han Serif KR"/>
                <a:cs typeface="Source Han Serif KR"/>
              </a:rPr>
              <a:t>회</a:t>
            </a:r>
            <a:r>
              <a:rPr sz="900" b="1" spc="195" dirty="0" smtClean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어린이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그림공모전</a:t>
            </a:r>
            <a:r>
              <a:rPr sz="900" b="1" spc="95" dirty="0">
                <a:latin typeface="Source Han Serif KR"/>
                <a:cs typeface="Source Han Serif KR"/>
              </a:rPr>
              <a:t>」 </a:t>
            </a:r>
            <a:r>
              <a:rPr sz="900" b="1" dirty="0">
                <a:latin typeface="Source Han Serif KR"/>
                <a:cs typeface="Source Han Serif KR"/>
              </a:rPr>
              <a:t>추진</a:t>
            </a:r>
            <a:r>
              <a:rPr sz="900" b="1" spc="135" dirty="0">
                <a:latin typeface="Source Han Serif KR"/>
                <a:cs typeface="Source Han Serif KR"/>
              </a:rPr>
              <a:t> , </a:t>
            </a:r>
            <a:r>
              <a:rPr sz="900" b="1" dirty="0">
                <a:latin typeface="Source Han Serif KR"/>
                <a:cs typeface="Source Han Serif KR"/>
              </a:rPr>
              <a:t>각종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홍보를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spc="-50" dirty="0">
                <a:latin typeface="Source Han Serif KR"/>
                <a:cs typeface="Source Han Serif KR"/>
              </a:rPr>
              <a:t>위</a:t>
            </a:r>
            <a:endParaRPr sz="900" dirty="0">
              <a:latin typeface="Source Han Serif KR"/>
              <a:cs typeface="Source Han Serif KR"/>
            </a:endParaRPr>
          </a:p>
          <a:p>
            <a:pPr marL="12700" marR="84455">
              <a:lnSpc>
                <a:spcPct val="166700"/>
              </a:lnSpc>
            </a:pPr>
            <a:r>
              <a:rPr sz="900" b="1" dirty="0">
                <a:latin typeface="Source Han Serif KR"/>
                <a:cs typeface="Source Han Serif KR"/>
              </a:rPr>
              <a:t>한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자료에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활용하기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위한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개인정보를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아래와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같이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수집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·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이용하고자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하오니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아래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내용을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확인하신 </a:t>
            </a:r>
            <a:r>
              <a:rPr sz="900" b="1" dirty="0">
                <a:latin typeface="Source Han Serif KR"/>
                <a:cs typeface="Source Han Serif KR"/>
              </a:rPr>
              <a:t>후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동의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여부를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결정하여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주시기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바랍니다.</a:t>
            </a:r>
            <a:endParaRPr sz="900" dirty="0">
              <a:latin typeface="Source Han Serif KR"/>
              <a:cs typeface="Source Han Serif KR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152448" y="4217542"/>
          <a:ext cx="5215888" cy="927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9264"/>
                <a:gridCol w="1737360"/>
                <a:gridCol w="1739264"/>
              </a:tblGrid>
              <a:tr h="2355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900" b="1" spc="-20" dirty="0">
                          <a:latin typeface="Source Han Serif KR"/>
                          <a:cs typeface="Source Han Serif KR"/>
                        </a:rPr>
                        <a:t>수집항목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57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900" b="1" spc="-20" dirty="0">
                          <a:latin typeface="Source Han Serif KR"/>
                          <a:cs typeface="Source Han Serif KR"/>
                        </a:rPr>
                        <a:t>수집목적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57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900" b="1" spc="-20" dirty="0">
                          <a:latin typeface="Source Han Serif KR"/>
                          <a:cs typeface="Source Han Serif KR"/>
                        </a:rPr>
                        <a:t>보유기간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57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151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성명,</a:t>
                      </a:r>
                      <a:r>
                        <a:rPr sz="900" b="1" spc="1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학교명,</a:t>
                      </a:r>
                      <a:r>
                        <a:rPr sz="900" b="1" spc="1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생년월일,</a:t>
                      </a:r>
                      <a:r>
                        <a:rPr sz="900" b="1" spc="1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학년,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  <a:p>
                      <a:pPr marL="67945" marR="94615">
                        <a:lnSpc>
                          <a:spcPct val="166700"/>
                        </a:lnSpc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연락처,</a:t>
                      </a:r>
                      <a:r>
                        <a:rPr sz="900" b="1" spc="17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주소,</a:t>
                      </a:r>
                      <a:r>
                        <a:rPr sz="900" b="1" spc="16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10" dirty="0">
                          <a:latin typeface="Source Han Serif KR"/>
                          <a:cs typeface="Source Han Serif KR"/>
                        </a:rPr>
                        <a:t>보호자(법정대리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인)의</a:t>
                      </a:r>
                      <a:r>
                        <a:rPr sz="9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성명</a:t>
                      </a:r>
                      <a:r>
                        <a:rPr sz="9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900" b="1" spc="21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연락처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참여자</a:t>
                      </a:r>
                      <a:r>
                        <a:rPr sz="9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접수</a:t>
                      </a:r>
                      <a:r>
                        <a:rPr sz="9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확인</a:t>
                      </a:r>
                      <a:r>
                        <a:rPr sz="9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900" b="1" spc="21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심사,</a:t>
                      </a:r>
                      <a:r>
                        <a:rPr sz="900" b="1" spc="21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50" dirty="0">
                          <a:latin typeface="Source Han Serif KR"/>
                          <a:cs typeface="Source Han Serif KR"/>
                        </a:rPr>
                        <a:t>결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  <a:p>
                      <a:pPr marL="66675" marR="115570">
                        <a:lnSpc>
                          <a:spcPct val="166700"/>
                        </a:lnSpc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과</a:t>
                      </a:r>
                      <a:r>
                        <a:rPr sz="9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통보,</a:t>
                      </a:r>
                      <a:r>
                        <a:rPr sz="900" b="1" spc="2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전시회</a:t>
                      </a:r>
                      <a:r>
                        <a:rPr sz="9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900" b="1" spc="21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각종</a:t>
                      </a:r>
                      <a:r>
                        <a:rPr sz="9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홍보</a:t>
                      </a:r>
                      <a:r>
                        <a:rPr sz="900" b="1" spc="5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자료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보유일로부터</a:t>
                      </a:r>
                      <a:r>
                        <a:rPr sz="9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우수작</a:t>
                      </a:r>
                      <a:r>
                        <a:rPr sz="900" b="1" spc="2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선정</a:t>
                      </a:r>
                      <a:r>
                        <a:rPr sz="900" b="1" spc="2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50" dirty="0">
                          <a:latin typeface="Source Han Serif KR"/>
                          <a:cs typeface="Source Han Serif KR"/>
                        </a:rPr>
                        <a:t>및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시상</a:t>
                      </a:r>
                      <a:r>
                        <a:rPr sz="900" b="1" spc="22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시까지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(단,</a:t>
                      </a:r>
                      <a:r>
                        <a:rPr sz="9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수상작</a:t>
                      </a:r>
                      <a:r>
                        <a:rPr sz="900" b="1" spc="1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선정의</a:t>
                      </a:r>
                      <a:r>
                        <a:rPr sz="9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9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5년)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152448" y="5421502"/>
            <a:ext cx="1415415" cy="14795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latin typeface="Source Han Serif KR"/>
                <a:cs typeface="Source Han Serif KR"/>
              </a:rPr>
              <a:t>[동의</a:t>
            </a:r>
            <a:r>
              <a:rPr sz="900" b="1" spc="24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거부권리</a:t>
            </a:r>
            <a:r>
              <a:rPr sz="900" b="1" spc="25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및</a:t>
            </a:r>
            <a:r>
              <a:rPr sz="900" b="1" spc="240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불이익]</a:t>
            </a:r>
            <a:endParaRPr sz="900">
              <a:latin typeface="Source Han Serif KR"/>
              <a:cs typeface="Source Han Serif K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9748" y="5637402"/>
            <a:ext cx="52216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Source Han Serif KR"/>
                <a:cs typeface="Source Han Serif KR"/>
              </a:rPr>
              <a:t>상기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응모자는</a:t>
            </a:r>
            <a:r>
              <a:rPr sz="900" b="1" spc="145" dirty="0">
                <a:latin typeface="Source Han Serif KR"/>
                <a:cs typeface="Source Han Serif KR"/>
              </a:rPr>
              <a:t> 「 </a:t>
            </a:r>
            <a:r>
              <a:rPr sz="900" b="1" dirty="0" smtClean="0">
                <a:latin typeface="Source Han Serif KR"/>
                <a:cs typeface="Source Han Serif KR"/>
              </a:rPr>
              <a:t>202</a:t>
            </a:r>
            <a:r>
              <a:rPr lang="en-US" sz="900" b="1" dirty="0" smtClean="0">
                <a:latin typeface="Source Han Serif KR"/>
                <a:cs typeface="Source Han Serif KR"/>
              </a:rPr>
              <a:t>6</a:t>
            </a:r>
            <a:r>
              <a:rPr sz="900" b="1" spc="220" dirty="0" smtClean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년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 err="1">
                <a:latin typeface="Source Han Serif KR"/>
                <a:cs typeface="Source Han Serif KR"/>
              </a:rPr>
              <a:t>한강식품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 smtClean="0">
                <a:latin typeface="Source Han Serif KR"/>
                <a:cs typeface="Source Han Serif KR"/>
              </a:rPr>
              <a:t>제</a:t>
            </a:r>
            <a:r>
              <a:rPr lang="en-US" sz="900" b="1" spc="220" dirty="0">
                <a:latin typeface="Source Han Serif KR"/>
                <a:cs typeface="Source Han Serif KR"/>
              </a:rPr>
              <a:t>3</a:t>
            </a:r>
            <a:r>
              <a:rPr sz="900" b="1" dirty="0" smtClean="0">
                <a:latin typeface="Source Han Serif KR"/>
                <a:cs typeface="Source Han Serif KR"/>
              </a:rPr>
              <a:t>회</a:t>
            </a:r>
            <a:r>
              <a:rPr sz="900" b="1" spc="220" dirty="0" smtClean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어린이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그림공모전</a:t>
            </a:r>
            <a:r>
              <a:rPr sz="900" b="1" spc="-15" dirty="0">
                <a:latin typeface="Source Han Serif KR"/>
                <a:cs typeface="Source Han Serif KR"/>
              </a:rPr>
              <a:t>」</a:t>
            </a:r>
            <a:r>
              <a:rPr sz="900" b="1" dirty="0">
                <a:latin typeface="Source Han Serif KR"/>
                <a:cs typeface="Source Han Serif KR"/>
              </a:rPr>
              <a:t>지원을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위하여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수집하는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개인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spc="-50" dirty="0">
                <a:latin typeface="Source Han Serif KR"/>
                <a:cs typeface="Source Han Serif KR"/>
              </a:rPr>
              <a:t>정</a:t>
            </a:r>
            <a:endParaRPr sz="900" dirty="0">
              <a:latin typeface="Source Han Serif KR"/>
              <a:cs typeface="Source Han Serif KR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900" b="1" dirty="0">
                <a:latin typeface="Source Han Serif KR"/>
                <a:cs typeface="Source Han Serif KR"/>
              </a:rPr>
              <a:t>보에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대한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동의를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거부할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권리가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있으며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동의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거부시에는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본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공모전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참가가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불가함을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알려드립니다.</a:t>
            </a:r>
            <a:endParaRPr sz="900" dirty="0">
              <a:latin typeface="Source Han Serif KR"/>
              <a:cs typeface="Source Han Serif K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2448" y="6336156"/>
            <a:ext cx="1079500" cy="14795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latin typeface="Source Han Serif KR"/>
                <a:cs typeface="Source Han Serif KR"/>
              </a:rPr>
              <a:t>[법정대리인</a:t>
            </a:r>
            <a:r>
              <a:rPr sz="900" b="1" spc="305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동의서]</a:t>
            </a:r>
            <a:endParaRPr sz="900">
              <a:latin typeface="Source Han Serif KR"/>
              <a:cs typeface="Source Han Serif KR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62885" y="6323456"/>
            <a:ext cx="22923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Source Han Serif KR"/>
                <a:cs typeface="Source Han Serif KR"/>
              </a:rPr>
              <a:t>※참가자가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만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14세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미만일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경우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필히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spc="-25" dirty="0">
                <a:latin typeface="Source Han Serif KR"/>
                <a:cs typeface="Source Han Serif KR"/>
              </a:rPr>
              <a:t>작성</a:t>
            </a:r>
            <a:endParaRPr sz="900">
              <a:latin typeface="Source Han Serif KR"/>
              <a:cs typeface="Source Han Serif K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39748" y="6552056"/>
            <a:ext cx="5188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Source Han Serif KR"/>
                <a:cs typeface="Source Han Serif KR"/>
              </a:rPr>
              <a:t>본인은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미성년자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참가자의</a:t>
            </a:r>
            <a:r>
              <a:rPr sz="900" b="1" spc="229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법정대리인으로</a:t>
            </a:r>
            <a:r>
              <a:rPr sz="900" b="1" spc="110" dirty="0">
                <a:latin typeface="Source Han Serif KR"/>
                <a:cs typeface="Source Han Serif KR"/>
              </a:rPr>
              <a:t>「 </a:t>
            </a:r>
            <a:r>
              <a:rPr sz="900" b="1" dirty="0" smtClean="0">
                <a:latin typeface="Source Han Serif KR"/>
                <a:cs typeface="Source Han Serif KR"/>
              </a:rPr>
              <a:t>202</a:t>
            </a:r>
            <a:r>
              <a:rPr lang="en-US" sz="900" b="1" dirty="0" smtClean="0">
                <a:latin typeface="Source Han Serif KR"/>
                <a:cs typeface="Source Han Serif KR"/>
              </a:rPr>
              <a:t>6</a:t>
            </a:r>
            <a:r>
              <a:rPr sz="900" b="1" spc="215" dirty="0" smtClean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년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 err="1">
                <a:latin typeface="Source Han Serif KR"/>
                <a:cs typeface="Source Han Serif KR"/>
              </a:rPr>
              <a:t>한강식품</a:t>
            </a:r>
            <a:r>
              <a:rPr sz="900" b="1" spc="225" dirty="0">
                <a:latin typeface="Source Han Serif KR"/>
                <a:cs typeface="Source Han Serif KR"/>
              </a:rPr>
              <a:t> </a:t>
            </a:r>
            <a:r>
              <a:rPr sz="900" b="1" dirty="0" smtClean="0">
                <a:latin typeface="Source Han Serif KR"/>
                <a:cs typeface="Source Han Serif KR"/>
              </a:rPr>
              <a:t>제</a:t>
            </a:r>
            <a:r>
              <a:rPr lang="en-US" sz="900" b="1" spc="210" dirty="0" smtClean="0">
                <a:latin typeface="Source Han Serif KR"/>
                <a:cs typeface="Source Han Serif KR"/>
              </a:rPr>
              <a:t>3</a:t>
            </a:r>
            <a:r>
              <a:rPr sz="900" b="1" dirty="0" smtClean="0">
                <a:latin typeface="Source Han Serif KR"/>
                <a:cs typeface="Source Han Serif KR"/>
              </a:rPr>
              <a:t>회</a:t>
            </a:r>
            <a:r>
              <a:rPr sz="900" b="1" spc="210" dirty="0" smtClean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어린이</a:t>
            </a:r>
            <a:r>
              <a:rPr sz="900" b="1" spc="229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그림공모전</a:t>
            </a:r>
            <a:r>
              <a:rPr sz="900" b="1" spc="-25" dirty="0">
                <a:latin typeface="Source Han Serif KR"/>
                <a:cs typeface="Source Han Serif KR"/>
              </a:rPr>
              <a:t>」</a:t>
            </a:r>
            <a:r>
              <a:rPr sz="900" b="1" dirty="0">
                <a:latin typeface="Source Han Serif KR"/>
                <a:cs typeface="Source Han Serif KR"/>
              </a:rPr>
              <a:t>에</a:t>
            </a:r>
            <a:r>
              <a:rPr sz="900" b="1" spc="225" dirty="0">
                <a:latin typeface="Source Han Serif KR"/>
                <a:cs typeface="Source Han Serif KR"/>
              </a:rPr>
              <a:t> </a:t>
            </a:r>
            <a:r>
              <a:rPr sz="900" b="1" spc="-50" dirty="0">
                <a:latin typeface="Source Han Serif KR"/>
                <a:cs typeface="Source Han Serif KR"/>
              </a:rPr>
              <a:t>필</a:t>
            </a:r>
            <a:endParaRPr sz="900" dirty="0">
              <a:latin typeface="Source Han Serif KR"/>
              <a:cs typeface="Source Han Serif KR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900" b="1" dirty="0">
                <a:latin typeface="Source Han Serif KR"/>
                <a:cs typeface="Source Han Serif KR"/>
              </a:rPr>
              <a:t>요한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개인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정보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수입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및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이용에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spc="-10" dirty="0">
                <a:latin typeface="Source Han Serif KR"/>
                <a:cs typeface="Source Han Serif KR"/>
              </a:rPr>
              <a:t>동의합니다.</a:t>
            </a:r>
            <a:endParaRPr sz="900" dirty="0">
              <a:latin typeface="Source Han Serif KR"/>
              <a:cs typeface="Source Han Serif K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39748" y="7713344"/>
            <a:ext cx="513143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Source Han Serif KR"/>
                <a:cs typeface="Source Han Serif KR"/>
              </a:rPr>
              <a:t>개인정보보호법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제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22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조에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따라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만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14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세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미만의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아동으로부터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개인정보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수집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동의를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받으려면</a:t>
            </a:r>
            <a:endParaRPr sz="900">
              <a:latin typeface="Source Han Serif KR"/>
              <a:cs typeface="Source Han Serif KR"/>
            </a:endParaRPr>
          </a:p>
          <a:p>
            <a:pPr marL="12700" marR="5080">
              <a:lnSpc>
                <a:spcPct val="166700"/>
              </a:lnSpc>
            </a:pPr>
            <a:r>
              <a:rPr sz="900" b="1" dirty="0">
                <a:latin typeface="Source Han Serif KR"/>
                <a:cs typeface="Source Han Serif KR"/>
              </a:rPr>
              <a:t>보호자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법정대리인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의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동의를</a:t>
            </a:r>
            <a:r>
              <a:rPr sz="900" b="1" spc="21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받아야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합니다.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법정대리인의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개인정보는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만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14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세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미만의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아동과의 </a:t>
            </a:r>
            <a:r>
              <a:rPr sz="900" b="1" dirty="0">
                <a:latin typeface="Source Han Serif KR"/>
                <a:cs typeface="Source Han Serif KR"/>
              </a:rPr>
              <a:t>관계를</a:t>
            </a:r>
            <a:r>
              <a:rPr sz="900" b="1" spc="20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확인하는</a:t>
            </a:r>
            <a:r>
              <a:rPr sz="900" b="1" spc="21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이외의</a:t>
            </a:r>
            <a:r>
              <a:rPr sz="900" b="1" spc="204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용도로는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사용되지</a:t>
            </a:r>
            <a:r>
              <a:rPr sz="900" b="1" spc="220" dirty="0">
                <a:latin typeface="Source Han Serif KR"/>
                <a:cs typeface="Source Han Serif KR"/>
              </a:rPr>
              <a:t> </a:t>
            </a:r>
            <a:r>
              <a:rPr sz="900" b="1" spc="-20" dirty="0">
                <a:latin typeface="Source Han Serif KR"/>
                <a:cs typeface="Source Han Serif KR"/>
              </a:rPr>
              <a:t>않습니다.</a:t>
            </a:r>
            <a:endParaRPr sz="900">
              <a:latin typeface="Source Han Serif KR"/>
              <a:cs typeface="Source Han Serif KR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9101" y="8399526"/>
            <a:ext cx="11918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Source Han Serif KR"/>
                <a:cs typeface="Source Han Serif KR"/>
              </a:rPr>
              <a:t>□</a:t>
            </a:r>
            <a:r>
              <a:rPr sz="900" b="1" spc="180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동의하지</a:t>
            </a:r>
            <a:r>
              <a:rPr sz="900" b="1" spc="165" dirty="0">
                <a:latin typeface="Source Han Serif KR"/>
                <a:cs typeface="Source Han Serif KR"/>
              </a:rPr>
              <a:t> </a:t>
            </a:r>
            <a:r>
              <a:rPr sz="900" b="1" dirty="0">
                <a:latin typeface="Source Han Serif KR"/>
                <a:cs typeface="Source Han Serif KR"/>
              </a:rPr>
              <a:t>않음</a:t>
            </a:r>
            <a:r>
              <a:rPr sz="900" b="1" spc="180" dirty="0">
                <a:latin typeface="Source Han Serif KR"/>
                <a:cs typeface="Source Han Serif KR"/>
              </a:rPr>
              <a:t> </a:t>
            </a:r>
            <a:r>
              <a:rPr sz="900" b="1" spc="-25" dirty="0">
                <a:latin typeface="Source Han Serif KR"/>
                <a:cs typeface="Source Han Serif KR"/>
              </a:rPr>
              <a:t>동의</a:t>
            </a:r>
            <a:endParaRPr sz="900">
              <a:latin typeface="Source Han Serif KR"/>
              <a:cs typeface="Source Han Serif KR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80820" y="2839465"/>
            <a:ext cx="5365750" cy="6504305"/>
          </a:xfrm>
          <a:custGeom>
            <a:avLst/>
            <a:gdLst/>
            <a:ahLst/>
            <a:cxnLst/>
            <a:rect l="l" t="t" r="r" b="b"/>
            <a:pathLst>
              <a:path w="5365750" h="6504305">
                <a:moveTo>
                  <a:pt x="5359273" y="6494793"/>
                </a:moveTo>
                <a:lnTo>
                  <a:pt x="0" y="6494793"/>
                </a:lnTo>
                <a:lnTo>
                  <a:pt x="0" y="6503924"/>
                </a:lnTo>
                <a:lnTo>
                  <a:pt x="5359273" y="6503924"/>
                </a:lnTo>
                <a:lnTo>
                  <a:pt x="5359273" y="6494793"/>
                </a:lnTo>
                <a:close/>
              </a:path>
              <a:path w="5365750" h="6504305">
                <a:moveTo>
                  <a:pt x="5359273" y="6447536"/>
                </a:moveTo>
                <a:lnTo>
                  <a:pt x="6096" y="6447536"/>
                </a:lnTo>
                <a:lnTo>
                  <a:pt x="6096" y="6223"/>
                </a:lnTo>
                <a:lnTo>
                  <a:pt x="0" y="6223"/>
                </a:lnTo>
                <a:lnTo>
                  <a:pt x="0" y="6447536"/>
                </a:lnTo>
                <a:lnTo>
                  <a:pt x="0" y="6485636"/>
                </a:lnTo>
                <a:lnTo>
                  <a:pt x="5359273" y="6485636"/>
                </a:lnTo>
                <a:lnTo>
                  <a:pt x="5359273" y="6447536"/>
                </a:lnTo>
                <a:close/>
              </a:path>
              <a:path w="5365750" h="6504305">
                <a:moveTo>
                  <a:pt x="5359273" y="0"/>
                </a:moveTo>
                <a:lnTo>
                  <a:pt x="6096" y="0"/>
                </a:lnTo>
                <a:lnTo>
                  <a:pt x="0" y="0"/>
                </a:lnTo>
                <a:lnTo>
                  <a:pt x="0" y="6096"/>
                </a:lnTo>
                <a:lnTo>
                  <a:pt x="6096" y="6096"/>
                </a:lnTo>
                <a:lnTo>
                  <a:pt x="5359273" y="6096"/>
                </a:lnTo>
                <a:lnTo>
                  <a:pt x="5359273" y="0"/>
                </a:lnTo>
                <a:close/>
              </a:path>
              <a:path w="5365750" h="6504305">
                <a:moveTo>
                  <a:pt x="5365445" y="6494793"/>
                </a:moveTo>
                <a:lnTo>
                  <a:pt x="5359349" y="6494793"/>
                </a:lnTo>
                <a:lnTo>
                  <a:pt x="5359349" y="6503924"/>
                </a:lnTo>
                <a:lnTo>
                  <a:pt x="5365445" y="6503924"/>
                </a:lnTo>
                <a:lnTo>
                  <a:pt x="5365445" y="6494793"/>
                </a:lnTo>
                <a:close/>
              </a:path>
              <a:path w="5365750" h="6504305">
                <a:moveTo>
                  <a:pt x="5365445" y="6223"/>
                </a:moveTo>
                <a:lnTo>
                  <a:pt x="5359349" y="6223"/>
                </a:lnTo>
                <a:lnTo>
                  <a:pt x="5359349" y="6447536"/>
                </a:lnTo>
                <a:lnTo>
                  <a:pt x="5359349" y="6485636"/>
                </a:lnTo>
                <a:lnTo>
                  <a:pt x="5365445" y="6485636"/>
                </a:lnTo>
                <a:lnTo>
                  <a:pt x="5365445" y="6447536"/>
                </a:lnTo>
                <a:lnTo>
                  <a:pt x="5365445" y="6223"/>
                </a:lnTo>
                <a:close/>
              </a:path>
              <a:path w="5365750" h="6504305">
                <a:moveTo>
                  <a:pt x="5365445" y="0"/>
                </a:moveTo>
                <a:lnTo>
                  <a:pt x="5359349" y="0"/>
                </a:lnTo>
                <a:lnTo>
                  <a:pt x="5359349" y="6096"/>
                </a:lnTo>
                <a:lnTo>
                  <a:pt x="5365445" y="6096"/>
                </a:lnTo>
                <a:lnTo>
                  <a:pt x="53654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144390" y="8399526"/>
            <a:ext cx="5721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900" b="1" spc="-210" dirty="0">
                <a:latin typeface="Source Han Serif KR"/>
                <a:cs typeface="Source Han Serif KR"/>
              </a:rPr>
              <a:t>□</a:t>
            </a:r>
            <a:r>
              <a:rPr sz="900" spc="-315" baseline="-9259" dirty="0">
                <a:latin typeface="Arial"/>
                <a:cs typeface="Arial"/>
              </a:rPr>
              <a:t>V</a:t>
            </a:r>
            <a:r>
              <a:rPr sz="900" spc="254" baseline="-9259" dirty="0">
                <a:latin typeface="Arial"/>
                <a:cs typeface="Arial"/>
              </a:rPr>
              <a:t> </a:t>
            </a:r>
            <a:r>
              <a:rPr sz="900" b="1" spc="-25" dirty="0">
                <a:latin typeface="Source Han Serif KR"/>
                <a:cs typeface="Source Han Serif KR"/>
              </a:rPr>
              <a:t>동의함</a:t>
            </a:r>
            <a:endParaRPr sz="900">
              <a:latin typeface="Source Han Serif KR"/>
              <a:cs typeface="Source Han Serif KR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350213"/>
              </p:ext>
            </p:extLst>
          </p:nvPr>
        </p:nvGraphicFramePr>
        <p:xfrm>
          <a:off x="1152448" y="6980808"/>
          <a:ext cx="5261608" cy="468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984"/>
                <a:gridCol w="1737360"/>
                <a:gridCol w="1739264"/>
              </a:tblGrid>
              <a:tr h="234315">
                <a:tc>
                  <a:txBody>
                    <a:bodyPr/>
                    <a:lstStyle/>
                    <a:p>
                      <a:pPr marL="558800" marR="3937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대리인</a:t>
                      </a:r>
                      <a:r>
                        <a:rPr sz="900" b="1" spc="21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성명</a:t>
                      </a:r>
                      <a:endParaRPr sz="9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대리인</a:t>
                      </a:r>
                      <a:r>
                        <a:rPr sz="900" b="1" spc="21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연락처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76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대리인과의</a:t>
                      </a:r>
                      <a:r>
                        <a:rPr sz="9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관계</a:t>
                      </a:r>
                      <a:endParaRPr sz="900">
                        <a:latin typeface="Source Han Serif KR"/>
                        <a:cs typeface="Source Han Serif KR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350" baseline="-27777" dirty="0">
                        <a:latin typeface="Adobe Clean Han"/>
                        <a:cs typeface="Adobe Clean Han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85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2" name="object 2"/>
          <p:cNvSpPr txBox="1"/>
          <p:nvPr/>
        </p:nvSpPr>
        <p:spPr>
          <a:xfrm>
            <a:off x="1479550" y="2023617"/>
            <a:ext cx="48895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sz="1200" b="1" dirty="0" smtClean="0">
                <a:latin typeface="+mj-ea"/>
                <a:ea typeface="+mj-ea"/>
                <a:cs typeface="Source Han Serif KR"/>
              </a:rPr>
              <a:t>우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</a:t>
            </a:r>
            <a:r>
              <a:rPr sz="1200" b="1" spc="3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18365</a:t>
            </a:r>
            <a:r>
              <a:rPr sz="1200" b="1" spc="31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경기도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화성시</a:t>
            </a:r>
            <a:r>
              <a:rPr sz="1200" b="1" spc="31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만년로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969번길</a:t>
            </a:r>
            <a:r>
              <a:rPr sz="1200" b="1" spc="30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17</a:t>
            </a:r>
            <a:endParaRPr lang="en-US" sz="1200" b="1" spc="-25" dirty="0" smtClean="0">
              <a:latin typeface="+mj-ea"/>
              <a:ea typeface="+mj-ea"/>
              <a:cs typeface="Source Han Serif KR"/>
            </a:endParaRPr>
          </a:p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lang="ko-KR" altLang="en-US" sz="1200" b="1" spc="-25" dirty="0" smtClean="0">
                <a:latin typeface="+mj-ea"/>
                <a:ea typeface="+mj-ea"/>
                <a:cs typeface="Source Han Serif KR"/>
              </a:rPr>
              <a:t>팩스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 </a:t>
            </a:r>
            <a:r>
              <a:rPr sz="1200" b="1" spc="55" dirty="0" smtClean="0">
                <a:latin typeface="+mj-ea"/>
                <a:ea typeface="+mj-ea"/>
                <a:cs typeface="Source Han Serif KR"/>
              </a:rPr>
              <a:t>0303-3442-</a:t>
            </a:r>
            <a:r>
              <a:rPr sz="1200" b="1" spc="-20" dirty="0" smtClean="0">
                <a:latin typeface="+mj-ea"/>
                <a:ea typeface="+mj-ea"/>
                <a:cs typeface="Source Han Serif KR"/>
              </a:rPr>
              <a:t>5577</a:t>
            </a:r>
            <a:r>
              <a:rPr sz="1200" b="1" dirty="0">
                <a:latin typeface="+mj-ea"/>
                <a:ea typeface="+mj-ea"/>
                <a:cs typeface="Source Han Serif KR"/>
              </a:rPr>
              <a:t>	</a:t>
            </a:r>
            <a:r>
              <a:rPr sz="1200" b="1" spc="-95" dirty="0">
                <a:latin typeface="+mj-ea"/>
                <a:ea typeface="+mj-ea"/>
                <a:cs typeface="Source Han Serif KR"/>
                <a:hlinkClick r:id="rId4"/>
              </a:rPr>
              <a:t>www.hangangfood.com</a:t>
            </a:r>
            <a:endParaRPr sz="1200" dirty="0">
              <a:latin typeface="+mj-ea"/>
              <a:ea typeface="+mj-ea"/>
              <a:cs typeface="Source Han Serif K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7207" y="804671"/>
            <a:ext cx="1946147" cy="1146047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038476"/>
              </p:ext>
            </p:extLst>
          </p:nvPr>
        </p:nvGraphicFramePr>
        <p:xfrm>
          <a:off x="1080820" y="2625470"/>
          <a:ext cx="5359400" cy="6470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9400"/>
              </a:tblGrid>
              <a:tr h="4152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b="1" dirty="0">
                          <a:latin typeface="Source Han Serif KR"/>
                          <a:cs typeface="Source Han Serif KR"/>
                        </a:rPr>
                        <a:t>공모전</a:t>
                      </a:r>
                      <a:r>
                        <a:rPr sz="1200" b="1" spc="3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200" b="1" dirty="0">
                          <a:latin typeface="Source Han Serif KR"/>
                          <a:cs typeface="Source Han Serif KR"/>
                        </a:rPr>
                        <a:t>참가</a:t>
                      </a:r>
                      <a:r>
                        <a:rPr sz="1200" b="1" spc="30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200" b="1" spc="-25" dirty="0">
                          <a:latin typeface="Source Han Serif KR"/>
                          <a:cs typeface="Source Han Serif KR"/>
                        </a:rPr>
                        <a:t>서약서</a:t>
                      </a:r>
                      <a:endParaRPr sz="1200" dirty="0">
                        <a:latin typeface="Source Han Serif KR"/>
                        <a:cs typeface="Source Han Serif KR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8580" marR="65405" algn="just">
                        <a:lnSpc>
                          <a:spcPct val="187500"/>
                        </a:lnSpc>
                        <a:spcBef>
                          <a:spcPts val="5"/>
                        </a:spcBef>
                      </a:pPr>
                      <a:r>
                        <a:rPr sz="800" b="1" spc="5" dirty="0">
                          <a:latin typeface="MS Gothic"/>
                          <a:cs typeface="MS Gothic"/>
                        </a:rPr>
                        <a:t>∎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본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공모전을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본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공모전을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통해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선정된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내용의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일체를</a:t>
                      </a:r>
                      <a:r>
                        <a:rPr sz="800" b="1" spc="90" dirty="0">
                          <a:latin typeface="Source Han Serif KR"/>
                          <a:cs typeface="Source Han Serif KR"/>
                        </a:rPr>
                        <a:t> ㈜</a:t>
                      </a:r>
                      <a:r>
                        <a:rPr sz="800" b="1" dirty="0" err="1" smtClean="0">
                          <a:latin typeface="Source Han Serif KR"/>
                          <a:cs typeface="Source Han Serif KR"/>
                        </a:rPr>
                        <a:t>한강식품에</a:t>
                      </a:r>
                      <a:r>
                        <a:rPr sz="800" b="1" spc="195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허가하며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 err="1">
                          <a:latin typeface="Source Han Serif KR"/>
                          <a:cs typeface="Source Han Serif KR"/>
                        </a:rPr>
                        <a:t>제품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50" dirty="0" err="1" smtClean="0">
                          <a:latin typeface="Source Han Serif KR"/>
                          <a:cs typeface="Source Han Serif KR"/>
                        </a:rPr>
                        <a:t>패</a:t>
                      </a:r>
                      <a:r>
                        <a:rPr sz="800" b="1" dirty="0" err="1" smtClean="0">
                          <a:latin typeface="Source Han Serif KR"/>
                          <a:cs typeface="Source Han Serif KR"/>
                        </a:rPr>
                        <a:t>키지</a:t>
                      </a:r>
                      <a:r>
                        <a:rPr sz="800" b="1" spc="190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디자인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각종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홍보를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위한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홍보자료(사진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영상</a:t>
                      </a:r>
                      <a:r>
                        <a:rPr sz="800" b="1" spc="105" dirty="0">
                          <a:latin typeface="Source Han Serif KR"/>
                          <a:cs typeface="Source Han Serif KR"/>
                        </a:rPr>
                        <a:t>)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등에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활용될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있음에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0" dirty="0">
                          <a:latin typeface="Source Han Serif KR"/>
                          <a:cs typeface="Source Han Serif KR"/>
                        </a:rPr>
                        <a:t>동의합니다.</a:t>
                      </a:r>
                      <a:endParaRPr sz="800" dirty="0">
                        <a:latin typeface="Source Han Serif KR"/>
                        <a:cs typeface="Source Han Serif KR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8580" marR="111125" algn="just">
                        <a:lnSpc>
                          <a:spcPct val="187500"/>
                        </a:lnSpc>
                      </a:pPr>
                      <a:r>
                        <a:rPr sz="800" b="1" spc="5" dirty="0">
                          <a:latin typeface="MS Gothic"/>
                          <a:cs typeface="MS Gothic"/>
                        </a:rPr>
                        <a:t>∎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수상자의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시상식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당일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홍보를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위한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영상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사진촬영이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이루어질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예정이며</a:t>
                      </a:r>
                      <a:r>
                        <a:rPr sz="800" b="1" spc="100" dirty="0">
                          <a:latin typeface="Source Han Serif KR"/>
                          <a:cs typeface="Source Han Serif KR"/>
                        </a:rPr>
                        <a:t>,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시상식에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참가하실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 err="1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 </a:t>
                      </a:r>
                      <a:r>
                        <a:rPr sz="800" b="1" spc="-50" dirty="0" err="1" smtClean="0">
                          <a:latin typeface="Source Han Serif KR"/>
                          <a:cs typeface="Source Han Serif KR"/>
                        </a:rPr>
                        <a:t>초</a:t>
                      </a:r>
                      <a:r>
                        <a:rPr sz="800" b="1" dirty="0" err="1" smtClean="0">
                          <a:latin typeface="Source Han Serif KR"/>
                          <a:cs typeface="Source Han Serif KR"/>
                        </a:rPr>
                        <a:t>상권에</a:t>
                      </a:r>
                      <a:r>
                        <a:rPr sz="800" b="1" spc="190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동의한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것으로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 err="1">
                          <a:latin typeface="Source Han Serif KR"/>
                          <a:cs typeface="Source Han Serif KR"/>
                        </a:rPr>
                        <a:t>간주하여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lang="ko-KR" altLang="en-US" sz="800" b="1" spc="0" dirty="0">
                          <a:latin typeface="Source Han Serif KR"/>
                          <a:cs typeface="Source Han Serif KR"/>
                        </a:rPr>
                        <a:t>향</a:t>
                      </a:r>
                      <a:r>
                        <a:rPr sz="800" b="1" dirty="0" smtClean="0">
                          <a:latin typeface="Source Han Serif KR"/>
                          <a:cs typeface="Source Han Serif KR"/>
                        </a:rPr>
                        <a:t>후</a:t>
                      </a:r>
                      <a:r>
                        <a:rPr sz="800" b="1" spc="85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85" dirty="0">
                          <a:latin typeface="Source Han Serif KR"/>
                          <a:cs typeface="Source Han Serif KR"/>
                        </a:rPr>
                        <a:t>㈜</a:t>
                      </a:r>
                      <a:r>
                        <a:rPr sz="800" b="1" dirty="0" err="1" smtClean="0">
                          <a:latin typeface="Source Han Serif KR"/>
                          <a:cs typeface="Source Han Serif KR"/>
                        </a:rPr>
                        <a:t>한강식품</a:t>
                      </a:r>
                      <a:r>
                        <a:rPr lang="en-US" sz="800" b="1" spc="190" baseline="0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 err="1" smtClean="0">
                          <a:latin typeface="Source Han Serif KR"/>
                          <a:cs typeface="Source Han Serif KR"/>
                        </a:rPr>
                        <a:t>마케팅에</a:t>
                      </a:r>
                      <a:r>
                        <a:rPr sz="800" b="1" spc="200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2차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활용될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 err="1">
                          <a:latin typeface="Source Han Serif KR"/>
                          <a:cs typeface="Source Han Serif KR"/>
                        </a:rPr>
                        <a:t>있음을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" dirty="0" err="1" smtClean="0">
                          <a:latin typeface="Source Han Serif KR"/>
                          <a:cs typeface="Source Han Serif KR"/>
                        </a:rPr>
                        <a:t>동의</a:t>
                      </a:r>
                      <a:r>
                        <a:rPr sz="800" b="1" spc="-20" dirty="0" err="1" smtClean="0">
                          <a:latin typeface="Source Han Serif KR"/>
                          <a:cs typeface="Source Han Serif KR"/>
                        </a:rPr>
                        <a:t>합니다</a:t>
                      </a:r>
                      <a:r>
                        <a:rPr sz="800" b="1" spc="-20" dirty="0">
                          <a:latin typeface="Source Han Serif KR"/>
                          <a:cs typeface="Source Han Serif KR"/>
                        </a:rPr>
                        <a:t>.</a:t>
                      </a:r>
                      <a:endParaRPr sz="800" dirty="0">
                        <a:latin typeface="Source Han Serif KR"/>
                        <a:cs typeface="Source Han Serif KR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8580" marR="361315">
                        <a:lnSpc>
                          <a:spcPct val="187500"/>
                        </a:lnSpc>
                      </a:pPr>
                      <a:r>
                        <a:rPr sz="800" b="1" dirty="0">
                          <a:latin typeface="MS Gothic"/>
                          <a:cs typeface="MS Gothic"/>
                        </a:rPr>
                        <a:t>∎</a:t>
                      </a:r>
                      <a:r>
                        <a:rPr sz="800" b="1" spc="15" dirty="0">
                          <a:latin typeface="MS Gothic"/>
                          <a:cs typeface="MS Gothic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타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경진대회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수상작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,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타인의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아이템을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도용한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저작권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침해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등의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결격사유가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있는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사항은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심사</a:t>
                      </a:r>
                      <a:r>
                        <a:rPr sz="8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0" dirty="0">
                          <a:latin typeface="Source Han Serif KR"/>
                          <a:cs typeface="Source Han Serif KR"/>
                        </a:rPr>
                        <a:t>대상에서</a:t>
                      </a:r>
                      <a:r>
                        <a:rPr sz="800" b="1" spc="5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제외되며,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시상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이후에도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문제가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발견될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경우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수상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취소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상금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회수가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이루어질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0" dirty="0">
                          <a:latin typeface="Source Han Serif KR"/>
                          <a:cs typeface="Source Han Serif KR"/>
                        </a:rPr>
                        <a:t>있습니다.</a:t>
                      </a:r>
                      <a:endParaRPr sz="800" dirty="0">
                        <a:latin typeface="Source Han Serif KR"/>
                        <a:cs typeface="Source Han Serif KR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68580" marR="92710">
                        <a:lnSpc>
                          <a:spcPct val="187600"/>
                        </a:lnSpc>
                      </a:pPr>
                      <a:r>
                        <a:rPr sz="800" b="1" dirty="0">
                          <a:latin typeface="MS Gothic"/>
                          <a:cs typeface="MS Gothic"/>
                        </a:rPr>
                        <a:t>∎</a:t>
                      </a:r>
                      <a:r>
                        <a:rPr sz="800" b="1" spc="15" dirty="0">
                          <a:latin typeface="MS Gothic"/>
                          <a:cs typeface="MS Gothic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공모전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응모작에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대한</a:t>
                      </a:r>
                      <a:r>
                        <a:rPr sz="800" b="1" spc="1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제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3</a:t>
                      </a:r>
                      <a:r>
                        <a:rPr sz="800" b="1" spc="1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자의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저작권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,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특허권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,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초상권</a:t>
                      </a:r>
                      <a:r>
                        <a:rPr sz="800" b="1" spc="1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등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모든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지적재산권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정보의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부단</a:t>
                      </a:r>
                      <a:r>
                        <a:rPr sz="800" b="1" spc="1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사용</a:t>
                      </a:r>
                      <a:r>
                        <a:rPr sz="8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25" dirty="0">
                          <a:latin typeface="Source Han Serif KR"/>
                          <a:cs typeface="Source Han Serif KR"/>
                        </a:rPr>
                        <a:t>등으로</a:t>
                      </a:r>
                      <a:r>
                        <a:rPr sz="800" b="1" spc="5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발생하는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법적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문제에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대한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책임은</a:t>
                      </a:r>
                      <a:r>
                        <a:rPr sz="800" b="1" spc="21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응모자에게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있으며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추후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문제</a:t>
                      </a:r>
                      <a:r>
                        <a:rPr sz="800" b="1" spc="1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발생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시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수상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취소</a:t>
                      </a:r>
                      <a:r>
                        <a:rPr sz="800" b="1" spc="1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 err="1" smtClean="0">
                          <a:latin typeface="Source Han Serif KR"/>
                          <a:cs typeface="Source Han Serif KR"/>
                        </a:rPr>
                        <a:t>상금</a:t>
                      </a:r>
                      <a:r>
                        <a:rPr sz="800" b="1" spc="195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회수가</a:t>
                      </a:r>
                      <a:r>
                        <a:rPr sz="800" b="1" spc="21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이루어</a:t>
                      </a:r>
                      <a:r>
                        <a:rPr sz="800" b="1" spc="204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50" dirty="0">
                          <a:latin typeface="Source Han Serif KR"/>
                          <a:cs typeface="Source Han Serif KR"/>
                        </a:rPr>
                        <a:t>질</a:t>
                      </a:r>
                      <a:r>
                        <a:rPr sz="800" b="1" spc="5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dirty="0">
                          <a:latin typeface="Source Han Serif KR"/>
                          <a:cs typeface="Source Han Serif KR"/>
                        </a:rPr>
                        <a:t>수</a:t>
                      </a:r>
                      <a:r>
                        <a:rPr sz="800" b="1" spc="20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b="1" spc="-10" dirty="0">
                          <a:latin typeface="Source Han Serif KR"/>
                          <a:cs typeface="Source Han Serif KR"/>
                        </a:rPr>
                        <a:t>있습니다.</a:t>
                      </a:r>
                      <a:endParaRPr sz="800" dirty="0">
                        <a:latin typeface="Source Han Serif KR"/>
                        <a:cs typeface="Source Han Serif KR"/>
                      </a:endParaRPr>
                    </a:p>
                    <a:p>
                      <a:pPr marL="3110865">
                        <a:lnSpc>
                          <a:spcPct val="100000"/>
                        </a:lnSpc>
                        <a:spcBef>
                          <a:spcPts val="765"/>
                        </a:spcBef>
                        <a:tabLst>
                          <a:tab pos="3939540" algn="l"/>
                        </a:tabLst>
                      </a:pPr>
                      <a:r>
                        <a:rPr sz="900" b="1" spc="-145" dirty="0">
                          <a:latin typeface="Source Han Serif KR"/>
                          <a:cs typeface="Source Han Serif KR"/>
                        </a:rPr>
                        <a:t>□</a:t>
                      </a:r>
                      <a:r>
                        <a:rPr sz="900" spc="-217" baseline="-13888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900" spc="187" baseline="-13888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동의함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	□</a:t>
                      </a:r>
                      <a:r>
                        <a:rPr sz="900" b="1" spc="1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동의하지</a:t>
                      </a:r>
                      <a:r>
                        <a:rPr sz="900" b="1" spc="1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dirty="0">
                          <a:latin typeface="Source Han Serif KR"/>
                          <a:cs typeface="Source Han Serif KR"/>
                        </a:rPr>
                        <a:t>않음</a:t>
                      </a:r>
                      <a:r>
                        <a:rPr sz="900" b="1" spc="1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900" b="1" spc="-25" dirty="0">
                          <a:latin typeface="Source Han Serif KR"/>
                          <a:cs typeface="Source Han Serif KR"/>
                        </a:rPr>
                        <a:t>동의</a:t>
                      </a:r>
                      <a:endParaRPr sz="9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ysDot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71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본인은</a:t>
                      </a:r>
                      <a:r>
                        <a:rPr sz="10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동의서의</a:t>
                      </a:r>
                      <a:r>
                        <a:rPr sz="10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내용을</a:t>
                      </a:r>
                      <a:r>
                        <a:rPr sz="10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충분히</a:t>
                      </a:r>
                      <a:r>
                        <a:rPr sz="1000" b="1" spc="1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이해하였으며</a:t>
                      </a:r>
                      <a:r>
                        <a:rPr sz="1000" b="1" spc="70" dirty="0">
                          <a:latin typeface="Source Han Serif KR"/>
                          <a:cs typeface="Source Han Serif KR"/>
                        </a:rPr>
                        <a:t> , 「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개인정보</a:t>
                      </a:r>
                      <a:r>
                        <a:rPr sz="1000" b="1" spc="1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25" dirty="0">
                          <a:latin typeface="Source Han Serif KR"/>
                          <a:cs typeface="Source Han Serif KR"/>
                        </a:rPr>
                        <a:t>보호법</a:t>
                      </a:r>
                      <a:r>
                        <a:rPr sz="1000" b="1" spc="90" dirty="0">
                          <a:latin typeface="Source Han Serif KR"/>
                          <a:cs typeface="Source Han Serif KR"/>
                        </a:rPr>
                        <a:t>」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등</a:t>
                      </a:r>
                      <a:r>
                        <a:rPr sz="1000" b="1" spc="1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관련</a:t>
                      </a:r>
                      <a:r>
                        <a:rPr sz="10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법규에</a:t>
                      </a:r>
                      <a:r>
                        <a:rPr sz="1000" b="1" spc="1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의거</a:t>
                      </a:r>
                      <a:r>
                        <a:rPr sz="1000" b="1" spc="60" dirty="0">
                          <a:latin typeface="Source Han Serif KR"/>
                          <a:cs typeface="Source Han Serif KR"/>
                        </a:rPr>
                        <a:t> ,</a:t>
                      </a:r>
                      <a:endParaRPr sz="1000" dirty="0">
                        <a:latin typeface="Source Han Serif KR"/>
                        <a:cs typeface="Source Han Serif KR"/>
                      </a:endParaRPr>
                    </a:p>
                    <a:p>
                      <a:pPr marL="68580" marR="219075">
                        <a:lnSpc>
                          <a:spcPct val="150000"/>
                        </a:lnSpc>
                      </a:pPr>
                      <a:r>
                        <a:rPr sz="1000" b="1" spc="180" dirty="0">
                          <a:latin typeface="Source Han Serif KR"/>
                          <a:cs typeface="Source Han Serif KR"/>
                        </a:rPr>
                        <a:t>㈜ </a:t>
                      </a:r>
                      <a:r>
                        <a:rPr sz="1000" b="1" spc="60" dirty="0" err="1" smtClean="0">
                          <a:latin typeface="Source Han Serif KR"/>
                          <a:cs typeface="Source Han Serif KR"/>
                        </a:rPr>
                        <a:t>한강식품에</a:t>
                      </a:r>
                      <a:r>
                        <a:rPr sz="1000" b="1" spc="350" dirty="0" smtClean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55" dirty="0">
                          <a:latin typeface="Source Han Serif KR"/>
                          <a:cs typeface="Source Han Serif KR"/>
                        </a:rPr>
                        <a:t>본인의</a:t>
                      </a:r>
                      <a:r>
                        <a:rPr sz="1000" b="1" spc="36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60" dirty="0">
                          <a:latin typeface="Source Han Serif KR"/>
                          <a:cs typeface="Source Han Serif KR"/>
                        </a:rPr>
                        <a:t>개인정보를</a:t>
                      </a:r>
                      <a:r>
                        <a:rPr sz="1000" b="1" spc="35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50" dirty="0">
                          <a:latin typeface="Source Han Serif KR"/>
                          <a:cs typeface="Source Han Serif KR"/>
                        </a:rPr>
                        <a:t>수집</a:t>
                      </a:r>
                      <a:r>
                        <a:rPr sz="1000" b="1" spc="35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및</a:t>
                      </a:r>
                      <a:r>
                        <a:rPr sz="1000" b="1" spc="3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60" dirty="0">
                          <a:latin typeface="Source Han Serif KR"/>
                          <a:cs typeface="Source Han Serif KR"/>
                        </a:rPr>
                        <a:t>이용하는</a:t>
                      </a:r>
                      <a:r>
                        <a:rPr sz="1000" b="1" spc="35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50" dirty="0">
                          <a:latin typeface="Source Han Serif KR"/>
                          <a:cs typeface="Source Han Serif KR"/>
                        </a:rPr>
                        <a:t>것에</a:t>
                      </a:r>
                      <a:r>
                        <a:rPr sz="1000" b="1" spc="36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45" dirty="0">
                          <a:latin typeface="Source Han Serif KR"/>
                          <a:cs typeface="Source Han Serif KR"/>
                        </a:rPr>
                        <a:t>동의하며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참가</a:t>
                      </a:r>
                      <a:r>
                        <a:rPr sz="1000" b="1" spc="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서약서</a:t>
                      </a:r>
                      <a:r>
                        <a:rPr sz="1000" b="1" spc="39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25" dirty="0">
                          <a:latin typeface="Source Han Serif KR"/>
                          <a:cs typeface="Source Han Serif KR"/>
                        </a:rPr>
                        <a:t>내용을</a:t>
                      </a:r>
                      <a:r>
                        <a:rPr sz="1000" b="1" spc="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25" dirty="0">
                          <a:latin typeface="Source Han Serif KR"/>
                          <a:cs typeface="Source Han Serif KR"/>
                        </a:rPr>
                        <a:t>충분히</a:t>
                      </a:r>
                      <a:r>
                        <a:rPr sz="1000" b="1" spc="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50" dirty="0">
                          <a:latin typeface="Source Han Serif KR"/>
                          <a:cs typeface="Source Han Serif KR"/>
                        </a:rPr>
                        <a:t>숙지하였으며</a:t>
                      </a:r>
                      <a:r>
                        <a:rPr sz="1000" b="1" spc="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위의</a:t>
                      </a:r>
                      <a:r>
                        <a:rPr sz="1000" b="1" spc="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30" dirty="0">
                          <a:latin typeface="Source Han Serif KR"/>
                          <a:cs typeface="Source Han Serif KR"/>
                        </a:rPr>
                        <a:t>내용을</a:t>
                      </a:r>
                      <a:r>
                        <a:rPr sz="1000" b="1" spc="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30" dirty="0">
                          <a:latin typeface="Source Han Serif KR"/>
                          <a:cs typeface="Source Han Serif KR"/>
                        </a:rPr>
                        <a:t>준수할</a:t>
                      </a:r>
                      <a:r>
                        <a:rPr sz="1000" b="1" spc="8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dirty="0">
                          <a:latin typeface="Source Han Serif KR"/>
                          <a:cs typeface="Source Han Serif KR"/>
                        </a:rPr>
                        <a:t>것을</a:t>
                      </a:r>
                      <a:r>
                        <a:rPr sz="1000" b="1" spc="8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000" b="1" spc="-10" dirty="0">
                          <a:latin typeface="Source Han Serif KR"/>
                          <a:cs typeface="Source Han Serif KR"/>
                        </a:rPr>
                        <a:t>서약합니다.</a:t>
                      </a:r>
                      <a:endParaRPr sz="1000" dirty="0">
                        <a:latin typeface="Source Han Serif KR"/>
                        <a:cs typeface="Source Han Serif K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59055" algn="r">
                        <a:lnSpc>
                          <a:spcPct val="100000"/>
                        </a:lnSpc>
                        <a:tabLst>
                          <a:tab pos="600710" algn="l"/>
                          <a:tab pos="943610" algn="l"/>
                        </a:tabLst>
                      </a:pPr>
                      <a:r>
                        <a:rPr sz="1100" b="1" spc="-10" dirty="0" smtClean="0">
                          <a:latin typeface="Source Han Serif KR"/>
                          <a:cs typeface="Source Han Serif KR"/>
                        </a:rPr>
                        <a:t>202</a:t>
                      </a:r>
                      <a:r>
                        <a:rPr lang="en-US" sz="1100" b="1" spc="-10" dirty="0" smtClean="0">
                          <a:latin typeface="Source Han Serif KR"/>
                          <a:cs typeface="Source Han Serif KR"/>
                        </a:rPr>
                        <a:t>6</a:t>
                      </a:r>
                      <a:r>
                        <a:rPr sz="1100" b="1" spc="-10" dirty="0" smtClean="0">
                          <a:latin typeface="Source Han Serif KR"/>
                          <a:cs typeface="Source Han Serif KR"/>
                        </a:rPr>
                        <a:t>년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	</a:t>
                      </a:r>
                      <a:r>
                        <a:rPr sz="1100" b="1" spc="-50" dirty="0">
                          <a:latin typeface="Source Han Serif KR"/>
                          <a:cs typeface="Source Han Serif KR"/>
                        </a:rPr>
                        <a:t>월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	</a:t>
                      </a:r>
                      <a:r>
                        <a:rPr sz="1100" b="1" spc="-50" dirty="0">
                          <a:latin typeface="Source Han Serif KR"/>
                          <a:cs typeface="Source Han Serif KR"/>
                        </a:rPr>
                        <a:t>일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  <a:p>
                      <a:pPr marR="57785" algn="r">
                        <a:lnSpc>
                          <a:spcPct val="100000"/>
                        </a:lnSpc>
                        <a:spcBef>
                          <a:spcPts val="500"/>
                        </a:spcBef>
                        <a:tabLst>
                          <a:tab pos="1416685" algn="l"/>
                        </a:tabLst>
                      </a:pP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동의자</a:t>
                      </a:r>
                      <a:r>
                        <a:rPr sz="1100" b="1" spc="27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:</a:t>
                      </a:r>
                      <a:r>
                        <a:rPr sz="1100" b="1" spc="12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800" dirty="0">
                          <a:latin typeface="Adobe Clean Han"/>
                          <a:cs typeface="Adobe Clean Han"/>
                        </a:rPr>
                        <a:t>	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(서명</a:t>
                      </a:r>
                      <a:r>
                        <a:rPr sz="1100" b="1" spc="260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dirty="0">
                          <a:latin typeface="Source Han Serif KR"/>
                          <a:cs typeface="Source Han Serif KR"/>
                        </a:rPr>
                        <a:t>또는</a:t>
                      </a:r>
                      <a:r>
                        <a:rPr sz="1100" b="1" spc="26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100" b="1" spc="-25" dirty="0">
                          <a:latin typeface="Source Han Serif KR"/>
                          <a:cs typeface="Source Han Serif KR"/>
                        </a:rPr>
                        <a:t>인)</a:t>
                      </a:r>
                      <a:endParaRPr sz="1100" dirty="0">
                        <a:latin typeface="Source Han Serif KR"/>
                        <a:cs typeface="Source Han Serif K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35" dirty="0">
                          <a:latin typeface="Source Han Serif KR"/>
                          <a:cs typeface="Source Han Serif KR"/>
                        </a:rPr>
                        <a:t>㈜</a:t>
                      </a:r>
                      <a:r>
                        <a:rPr sz="1800" b="1" dirty="0">
                          <a:latin typeface="Source Han Serif KR"/>
                          <a:cs typeface="Source Han Serif KR"/>
                        </a:rPr>
                        <a:t>한강식품</a:t>
                      </a:r>
                      <a:r>
                        <a:rPr sz="1800" b="1" spc="495" dirty="0">
                          <a:latin typeface="Source Han Serif KR"/>
                          <a:cs typeface="Source Han Serif KR"/>
                        </a:rPr>
                        <a:t> </a:t>
                      </a:r>
                      <a:r>
                        <a:rPr sz="1800" b="1" dirty="0">
                          <a:latin typeface="Source Han Serif KR"/>
                          <a:cs typeface="Source Han Serif KR"/>
                        </a:rPr>
                        <a:t>대표이사</a:t>
                      </a:r>
                      <a:r>
                        <a:rPr sz="1800" b="1" spc="25" dirty="0">
                          <a:latin typeface="Source Han Serif KR"/>
                          <a:cs typeface="Source Han Serif KR"/>
                        </a:rPr>
                        <a:t>  </a:t>
                      </a:r>
                      <a:r>
                        <a:rPr sz="1800" b="1" spc="-25" dirty="0">
                          <a:latin typeface="Source Han Serif KR"/>
                          <a:cs typeface="Source Han Serif KR"/>
                        </a:rPr>
                        <a:t>귀하</a:t>
                      </a:r>
                      <a:endParaRPr sz="1800" dirty="0">
                        <a:latin typeface="Source Han Serif KR"/>
                        <a:cs typeface="Source Han Serif KR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080516" y="9342119"/>
            <a:ext cx="5372100" cy="0"/>
          </a:xfrm>
          <a:custGeom>
            <a:avLst/>
            <a:gdLst/>
            <a:ahLst/>
            <a:cxnLst/>
            <a:rect l="l" t="t" r="r" b="b"/>
            <a:pathLst>
              <a:path w="5372100">
                <a:moveTo>
                  <a:pt x="0" y="0"/>
                </a:moveTo>
                <a:lnTo>
                  <a:pt x="537210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2979" y="9429305"/>
            <a:ext cx="742188" cy="75406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0"/>
              </a:lnSpc>
            </a:pPr>
            <a:r>
              <a:rPr dirty="0"/>
              <a:t>주식회사</a:t>
            </a:r>
            <a:r>
              <a:rPr spc="295" dirty="0"/>
              <a:t> </a:t>
            </a:r>
            <a:r>
              <a:rPr spc="-65" dirty="0"/>
              <a:t>한강식품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479550" y="2023617"/>
            <a:ext cx="488950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sz="1200" b="1" dirty="0" smtClean="0">
                <a:latin typeface="+mj-ea"/>
                <a:ea typeface="+mj-ea"/>
                <a:cs typeface="Source Han Serif KR"/>
              </a:rPr>
              <a:t>우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</a:t>
            </a:r>
            <a:r>
              <a:rPr sz="1200" b="1" spc="310" dirty="0" smtClean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18365</a:t>
            </a:r>
            <a:r>
              <a:rPr sz="1200" b="1" spc="31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경기도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화성시</a:t>
            </a:r>
            <a:r>
              <a:rPr sz="1200" b="1" spc="31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만년로</a:t>
            </a:r>
            <a:r>
              <a:rPr sz="1200" b="1" spc="300" dirty="0">
                <a:latin typeface="+mj-ea"/>
                <a:ea typeface="+mj-ea"/>
                <a:cs typeface="Source Han Serif KR"/>
              </a:rPr>
              <a:t> </a:t>
            </a:r>
            <a:r>
              <a:rPr sz="1200" b="1" dirty="0">
                <a:latin typeface="+mj-ea"/>
                <a:ea typeface="+mj-ea"/>
                <a:cs typeface="Source Han Serif KR"/>
              </a:rPr>
              <a:t>969번길</a:t>
            </a:r>
            <a:r>
              <a:rPr sz="1200" b="1" spc="305" dirty="0">
                <a:latin typeface="+mj-ea"/>
                <a:ea typeface="+mj-ea"/>
                <a:cs typeface="Source Han Serif KR"/>
              </a:rPr>
              <a:t> 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17</a:t>
            </a:r>
            <a:endParaRPr lang="en-US" sz="1200" b="1" spc="-25" dirty="0" smtClean="0">
              <a:latin typeface="+mj-ea"/>
              <a:ea typeface="+mj-ea"/>
              <a:cs typeface="Source Han Serif KR"/>
            </a:endParaRPr>
          </a:p>
          <a:p>
            <a:pPr marL="12700" marR="5080" indent="200660">
              <a:lnSpc>
                <a:spcPct val="108300"/>
              </a:lnSpc>
              <a:spcBef>
                <a:spcPts val="100"/>
              </a:spcBef>
              <a:tabLst>
                <a:tab pos="1894839" algn="l"/>
              </a:tabLst>
            </a:pPr>
            <a:r>
              <a:rPr lang="ko-KR" altLang="en-US" sz="1200" b="1" spc="-25" dirty="0" smtClean="0">
                <a:latin typeface="+mj-ea"/>
                <a:ea typeface="+mj-ea"/>
                <a:cs typeface="Source Han Serif KR"/>
              </a:rPr>
              <a:t>팩스</a:t>
            </a:r>
            <a:r>
              <a:rPr sz="1200" b="1" spc="-25" dirty="0" smtClean="0">
                <a:latin typeface="+mj-ea"/>
                <a:ea typeface="+mj-ea"/>
                <a:cs typeface="Source Han Serif KR"/>
              </a:rPr>
              <a:t> </a:t>
            </a:r>
            <a:r>
              <a:rPr lang="en-US" sz="1200" b="1" dirty="0" smtClean="0">
                <a:latin typeface="+mj-ea"/>
                <a:ea typeface="+mj-ea"/>
                <a:cs typeface="Source Han Serif KR"/>
              </a:rPr>
              <a:t>) </a:t>
            </a:r>
            <a:r>
              <a:rPr sz="1200" b="1" spc="55" dirty="0" smtClean="0">
                <a:latin typeface="+mj-ea"/>
                <a:ea typeface="+mj-ea"/>
                <a:cs typeface="Source Han Serif KR"/>
              </a:rPr>
              <a:t>0303-3442-</a:t>
            </a:r>
            <a:r>
              <a:rPr sz="1200" b="1" spc="-20" dirty="0" smtClean="0">
                <a:latin typeface="+mj-ea"/>
                <a:ea typeface="+mj-ea"/>
                <a:cs typeface="Source Han Serif KR"/>
              </a:rPr>
              <a:t>5577</a:t>
            </a:r>
            <a:r>
              <a:rPr sz="1200" b="1" dirty="0">
                <a:latin typeface="+mj-ea"/>
                <a:ea typeface="+mj-ea"/>
                <a:cs typeface="Source Han Serif KR"/>
              </a:rPr>
              <a:t>	</a:t>
            </a:r>
            <a:r>
              <a:rPr sz="1200" b="1" spc="-95" dirty="0">
                <a:latin typeface="+mj-ea"/>
                <a:ea typeface="+mj-ea"/>
                <a:cs typeface="Source Han Serif KR"/>
                <a:hlinkClick r:id="rId4"/>
              </a:rPr>
              <a:t>www.hangangfood.com</a:t>
            </a:r>
            <a:endParaRPr sz="1200" dirty="0">
              <a:latin typeface="+mj-ea"/>
              <a:ea typeface="+mj-ea"/>
              <a:cs typeface="Source Han Serif K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685</Words>
  <Application>Microsoft Office PowerPoint</Application>
  <PresentationFormat>사용자 지정</PresentationFormat>
  <Paragraphs>145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4" baseType="lpstr">
      <vt:lpstr>Adobe Clean Han</vt:lpstr>
      <vt:lpstr>MS Gothic</vt:lpstr>
      <vt:lpstr>Source Han Serif KR</vt:lpstr>
      <vt:lpstr>Gulim</vt:lpstr>
      <vt:lpstr>맑은 고딕</vt:lpstr>
      <vt:lpstr>Arial</vt:lpstr>
      <vt:lpstr>Calibri</vt:lpstr>
      <vt:lpstr>Times New Roman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Microsoft 계정</cp:lastModifiedBy>
  <cp:revision>4</cp:revision>
  <dcterms:created xsi:type="dcterms:W3CDTF">2025-12-29T07:21:55Z</dcterms:created>
  <dcterms:modified xsi:type="dcterms:W3CDTF">2025-12-31T05:28:30Z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2024-07-22T00:00:00Z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2025-12-29T00:00:00Z</vt:filetime>
  </property>
  <property fmtid="{D5CDD505-2E9C-101B-9397-08002B2CF9AE}" pid="5" name="Producer">
    <vt:lpwstr>iOS Version 17.5.1 (Build 21F90) Quartz PDFContext, AppendMode 1.1</vt:lpwstr>
  </property>
</Properties>
</file>