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4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149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38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140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59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0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61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282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34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006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46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9601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E5525-FC4D-423E-B86B-30B807BDBE53}" type="datetimeFigureOut">
              <a:rPr lang="ko-KR" altLang="en-US" smtClean="0"/>
              <a:t>2025-08-22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86F8-DF83-4D64-9BB8-665DF1A62A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279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B7934BF6-2A72-4991-A7B7-4DEF93C26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000251"/>
              </p:ext>
            </p:extLst>
          </p:nvPr>
        </p:nvGraphicFramePr>
        <p:xfrm>
          <a:off x="471488" y="1149077"/>
          <a:ext cx="5915025" cy="1535106"/>
        </p:xfrm>
        <a:graphic>
          <a:graphicData uri="http://schemas.openxmlformats.org/drawingml/2006/table">
            <a:tbl>
              <a:tblPr/>
              <a:tblGrid>
                <a:gridCol w="1158344">
                  <a:extLst>
                    <a:ext uri="{9D8B030D-6E8A-4147-A177-3AD203B41FA5}">
                      <a16:colId xmlns:a16="http://schemas.microsoft.com/office/drawing/2014/main" val="2780379004"/>
                    </a:ext>
                  </a:extLst>
                </a:gridCol>
                <a:gridCol w="4756681">
                  <a:extLst>
                    <a:ext uri="{9D8B030D-6E8A-4147-A177-3AD203B41FA5}">
                      <a16:colId xmlns:a16="http://schemas.microsoft.com/office/drawing/2014/main" val="4254568251"/>
                    </a:ext>
                  </a:extLst>
                </a:gridCol>
              </a:tblGrid>
              <a:tr h="51170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팀 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567870"/>
                  </a:ext>
                </a:extLst>
              </a:tr>
              <a:tr h="51170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세부주제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875808"/>
                  </a:ext>
                </a:extLst>
              </a:tr>
              <a:tr h="51170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213252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7DE990CD-FCAB-4D5D-BFED-FEEC7F2AB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1000"/>
              </p:ext>
            </p:extLst>
          </p:nvPr>
        </p:nvGraphicFramePr>
        <p:xfrm>
          <a:off x="471488" y="7323102"/>
          <a:ext cx="5915025" cy="2232952"/>
        </p:xfrm>
        <a:graphic>
          <a:graphicData uri="http://schemas.openxmlformats.org/drawingml/2006/table">
            <a:tbl>
              <a:tblPr/>
              <a:tblGrid>
                <a:gridCol w="5915025">
                  <a:extLst>
                    <a:ext uri="{9D8B030D-6E8A-4147-A177-3AD203B41FA5}">
                      <a16:colId xmlns:a16="http://schemas.microsoft.com/office/drawing/2014/main" val="1231031942"/>
                    </a:ext>
                  </a:extLst>
                </a:gridCol>
              </a:tblGrid>
              <a:tr h="172238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&lt;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제출서류 및 유의사항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&gt;</a:t>
                      </a:r>
                    </a:p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857250" marR="0" indent="-85725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제출서류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: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① 참가 신청서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(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팀 소개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</a:rPr>
                        <a:t>,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 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아이디어 내용 각 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1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장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② 개인정보 수집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·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이용 동의서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</a:rPr>
                        <a:t>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</a:rPr>
                        <a:t>및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참가 서약서 ③ 아이디어 소개서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(PPT 20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장 내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792480" marR="0" indent="-79248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①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②는 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지정 양식</a:t>
                      </a:r>
                      <a:r>
                        <a:rPr lang="en-US" altLang="ko-KR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함초롬바탕" panose="02030504000101010101" pitchFamily="18" charset="-127"/>
                        </a:rPr>
                        <a:t>(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첨부파일</a:t>
                      </a:r>
                      <a:r>
                        <a:rPr lang="en-US" altLang="ko-KR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함초롬바탕" panose="02030504000101010101" pitchFamily="18" charset="-127"/>
                        </a:rPr>
                        <a:t>)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③은 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자유 양식</a:t>
                      </a:r>
                      <a:r>
                        <a:rPr lang="en-US" altLang="ko-KR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함초롬바탕" panose="02030504000101010101" pitchFamily="18" charset="-127"/>
                        </a:rPr>
                        <a:t>(20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장 내</a:t>
                      </a:r>
                      <a:r>
                        <a:rPr lang="en-US" altLang="ko-KR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함초롬바탕" panose="02030504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792480" marR="0" indent="-79248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② 참가자 전원 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각자 자필 서명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및 스캔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원본촬영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하여 </a:t>
                      </a:r>
                      <a:r>
                        <a:rPr lang="ko-KR" altLang="en-US" sz="12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팀장 취합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792480" marR="0" indent="-79248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모든 제출 서류는 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함초롬바탕" panose="02030504000101010101" pitchFamily="18" charset="-127"/>
                        </a:rPr>
                        <a:t>PDF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함초롬바탕" panose="02030504000101010101" pitchFamily="18" charset="-127"/>
                        </a:rPr>
                        <a:t>로 저장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함초롬바탕" panose="02030504000101010101" pitchFamily="18" charset="-127"/>
                        </a:rPr>
                        <a:t>하여 제출</a:t>
                      </a:r>
                    </a:p>
                    <a:p>
                      <a:pPr marL="792480" marR="0" indent="-79248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69936" marR="169936" marT="16910" marB="1691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65994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44E8931-2BC0-4067-BA5C-763834043DDE}"/>
              </a:ext>
            </a:extLst>
          </p:cNvPr>
          <p:cNvSpPr txBox="1"/>
          <p:nvPr/>
        </p:nvSpPr>
        <p:spPr>
          <a:xfrm>
            <a:off x="2028371" y="546099"/>
            <a:ext cx="2801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팀 소개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EF728D-EB75-44D4-842C-0E62EF77B9CD}"/>
              </a:ext>
            </a:extLst>
          </p:cNvPr>
          <p:cNvSpPr txBox="1"/>
          <p:nvPr/>
        </p:nvSpPr>
        <p:spPr>
          <a:xfrm>
            <a:off x="471488" y="4084981"/>
            <a:ext cx="5915026" cy="351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0" marR="0" indent="-508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1) 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대학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(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원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)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생 및 취업준비생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(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졸업생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) 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→ 학교명 학부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(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과</a:t>
            </a:r>
            <a:r>
              <a:rPr lang="en-US" altLang="ko-KR" sz="1200" kern="0" spc="-10" dirty="0">
                <a:solidFill>
                  <a:srgbClr val="000000"/>
                </a:solidFill>
                <a:effectLst/>
                <a:latin typeface="돋움" panose="020B0600000101010101" pitchFamily="50" charset="-127"/>
              </a:rPr>
              <a:t>) / </a:t>
            </a:r>
            <a:r>
              <a:rPr lang="ko-KR" altLang="en-US" sz="1200" kern="0" spc="-10" dirty="0">
                <a:solidFill>
                  <a:srgbClr val="000000"/>
                </a:solidFill>
                <a:effectLst/>
                <a:ea typeface="돋움" panose="020B0600000101010101" pitchFamily="50" charset="-127"/>
              </a:rPr>
              <a:t>재직자 → 회사명</a:t>
            </a:r>
            <a:endParaRPr lang="ko-KR" altLang="en-US" sz="1200" kern="0" spc="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C450E63D-D157-42CF-8C76-09214BC8FC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278744"/>
              </p:ext>
            </p:extLst>
          </p:nvPr>
        </p:nvGraphicFramePr>
        <p:xfrm>
          <a:off x="471486" y="2887051"/>
          <a:ext cx="5915026" cy="1200714"/>
        </p:xfrm>
        <a:graphic>
          <a:graphicData uri="http://schemas.openxmlformats.org/drawingml/2006/table">
            <a:tbl>
              <a:tblPr/>
              <a:tblGrid>
                <a:gridCol w="1158344">
                  <a:extLst>
                    <a:ext uri="{9D8B030D-6E8A-4147-A177-3AD203B41FA5}">
                      <a16:colId xmlns:a16="http://schemas.microsoft.com/office/drawing/2014/main" val="2780379004"/>
                    </a:ext>
                  </a:extLst>
                </a:gridCol>
                <a:gridCol w="865720">
                  <a:extLst>
                    <a:ext uri="{9D8B030D-6E8A-4147-A177-3AD203B41FA5}">
                      <a16:colId xmlns:a16="http://schemas.microsoft.com/office/drawing/2014/main" val="4254568251"/>
                    </a:ext>
                  </a:extLst>
                </a:gridCol>
                <a:gridCol w="1512621">
                  <a:extLst>
                    <a:ext uri="{9D8B030D-6E8A-4147-A177-3AD203B41FA5}">
                      <a16:colId xmlns:a16="http://schemas.microsoft.com/office/drawing/2014/main" val="3359601848"/>
                    </a:ext>
                  </a:extLst>
                </a:gridCol>
                <a:gridCol w="800049">
                  <a:extLst>
                    <a:ext uri="{9D8B030D-6E8A-4147-A177-3AD203B41FA5}">
                      <a16:colId xmlns:a16="http://schemas.microsoft.com/office/drawing/2014/main" val="1981265245"/>
                    </a:ext>
                  </a:extLst>
                </a:gridCol>
                <a:gridCol w="1578292">
                  <a:extLst>
                    <a:ext uri="{9D8B030D-6E8A-4147-A177-3AD203B41FA5}">
                      <a16:colId xmlns:a16="http://schemas.microsoft.com/office/drawing/2014/main" val="636119020"/>
                    </a:ext>
                  </a:extLst>
                </a:gridCol>
              </a:tblGrid>
              <a:tr h="40023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신청자</a:t>
                      </a:r>
                      <a:endParaRPr lang="en-US" altLang="ko-KR" sz="1200" b="1" kern="100" spc="0" dirty="0">
                        <a:solidFill>
                          <a:srgbClr val="000000"/>
                        </a:solidFill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팀장</a:t>
                      </a: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생년월일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567870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세부주제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이메일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875808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소</a:t>
                      </a: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속</a:t>
                      </a:r>
                      <a:r>
                        <a:rPr lang="en-US" altLang="ko-KR" sz="1200" b="1" kern="100" spc="0" baseline="3000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1)</a:t>
                      </a:r>
                      <a:endParaRPr lang="ko-KR" altLang="en-US" sz="1200" b="1" kern="100" spc="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213252"/>
                  </a:ext>
                </a:extLst>
              </a:tr>
            </a:tbl>
          </a:graphicData>
        </a:graphic>
      </p:graphicFrame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2B18BCA1-EDBE-4166-B127-0A2568956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594947"/>
              </p:ext>
            </p:extLst>
          </p:nvPr>
        </p:nvGraphicFramePr>
        <p:xfrm>
          <a:off x="471486" y="4583939"/>
          <a:ext cx="5915026" cy="1200714"/>
        </p:xfrm>
        <a:graphic>
          <a:graphicData uri="http://schemas.openxmlformats.org/drawingml/2006/table">
            <a:tbl>
              <a:tblPr/>
              <a:tblGrid>
                <a:gridCol w="1158344">
                  <a:extLst>
                    <a:ext uri="{9D8B030D-6E8A-4147-A177-3AD203B41FA5}">
                      <a16:colId xmlns:a16="http://schemas.microsoft.com/office/drawing/2014/main" val="2780379004"/>
                    </a:ext>
                  </a:extLst>
                </a:gridCol>
                <a:gridCol w="865720">
                  <a:extLst>
                    <a:ext uri="{9D8B030D-6E8A-4147-A177-3AD203B41FA5}">
                      <a16:colId xmlns:a16="http://schemas.microsoft.com/office/drawing/2014/main" val="4254568251"/>
                    </a:ext>
                  </a:extLst>
                </a:gridCol>
                <a:gridCol w="1512621">
                  <a:extLst>
                    <a:ext uri="{9D8B030D-6E8A-4147-A177-3AD203B41FA5}">
                      <a16:colId xmlns:a16="http://schemas.microsoft.com/office/drawing/2014/main" val="3359601848"/>
                    </a:ext>
                  </a:extLst>
                </a:gridCol>
                <a:gridCol w="800049">
                  <a:extLst>
                    <a:ext uri="{9D8B030D-6E8A-4147-A177-3AD203B41FA5}">
                      <a16:colId xmlns:a16="http://schemas.microsoft.com/office/drawing/2014/main" val="1981265245"/>
                    </a:ext>
                  </a:extLst>
                </a:gridCol>
                <a:gridCol w="1578292">
                  <a:extLst>
                    <a:ext uri="{9D8B030D-6E8A-4147-A177-3AD203B41FA5}">
                      <a16:colId xmlns:a16="http://schemas.microsoft.com/office/drawing/2014/main" val="636119020"/>
                    </a:ext>
                  </a:extLst>
                </a:gridCol>
              </a:tblGrid>
              <a:tr h="40023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팀원</a:t>
                      </a: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생년월일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567870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세부주제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이메일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875808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소</a:t>
                      </a: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속</a:t>
                      </a:r>
                      <a:endParaRPr lang="ko-KR" altLang="en-US" sz="1200" b="1" kern="100" spc="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213252"/>
                  </a:ext>
                </a:extLst>
              </a:tr>
            </a:tbl>
          </a:graphicData>
        </a:graphic>
      </p:graphicFrame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2834447A-2250-4C1D-B378-462E939CB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809065"/>
              </p:ext>
            </p:extLst>
          </p:nvPr>
        </p:nvGraphicFramePr>
        <p:xfrm>
          <a:off x="471486" y="5845570"/>
          <a:ext cx="5915026" cy="1200714"/>
        </p:xfrm>
        <a:graphic>
          <a:graphicData uri="http://schemas.openxmlformats.org/drawingml/2006/table">
            <a:tbl>
              <a:tblPr/>
              <a:tblGrid>
                <a:gridCol w="1158344">
                  <a:extLst>
                    <a:ext uri="{9D8B030D-6E8A-4147-A177-3AD203B41FA5}">
                      <a16:colId xmlns:a16="http://schemas.microsoft.com/office/drawing/2014/main" val="2780379004"/>
                    </a:ext>
                  </a:extLst>
                </a:gridCol>
                <a:gridCol w="865720">
                  <a:extLst>
                    <a:ext uri="{9D8B030D-6E8A-4147-A177-3AD203B41FA5}">
                      <a16:colId xmlns:a16="http://schemas.microsoft.com/office/drawing/2014/main" val="4254568251"/>
                    </a:ext>
                  </a:extLst>
                </a:gridCol>
                <a:gridCol w="1512621">
                  <a:extLst>
                    <a:ext uri="{9D8B030D-6E8A-4147-A177-3AD203B41FA5}">
                      <a16:colId xmlns:a16="http://schemas.microsoft.com/office/drawing/2014/main" val="3359601848"/>
                    </a:ext>
                  </a:extLst>
                </a:gridCol>
                <a:gridCol w="800049">
                  <a:extLst>
                    <a:ext uri="{9D8B030D-6E8A-4147-A177-3AD203B41FA5}">
                      <a16:colId xmlns:a16="http://schemas.microsoft.com/office/drawing/2014/main" val="1981265245"/>
                    </a:ext>
                  </a:extLst>
                </a:gridCol>
                <a:gridCol w="1578292">
                  <a:extLst>
                    <a:ext uri="{9D8B030D-6E8A-4147-A177-3AD203B41FA5}">
                      <a16:colId xmlns:a16="http://schemas.microsoft.com/office/drawing/2014/main" val="636119020"/>
                    </a:ext>
                  </a:extLst>
                </a:gridCol>
              </a:tblGrid>
              <a:tr h="400238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팀원</a:t>
                      </a: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성명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생년월일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567870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세부주제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이메일</a:t>
                      </a: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875808"/>
                  </a:ext>
                </a:extLst>
              </a:tr>
              <a:tr h="400238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소</a:t>
                      </a: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속</a:t>
                      </a:r>
                      <a:endParaRPr lang="ko-KR" altLang="en-US" sz="1200" b="1" kern="100" spc="0" baseline="300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74" marR="61174" marT="16913" marB="1691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5213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01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48D9185-C1C4-438E-9487-79BE3CA9E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208952"/>
              </p:ext>
            </p:extLst>
          </p:nvPr>
        </p:nvGraphicFramePr>
        <p:xfrm>
          <a:off x="766436" y="2331720"/>
          <a:ext cx="5325129" cy="7326628"/>
        </p:xfrm>
        <a:graphic>
          <a:graphicData uri="http://schemas.openxmlformats.org/drawingml/2006/table">
            <a:tbl>
              <a:tblPr/>
              <a:tblGrid>
                <a:gridCol w="5325129">
                  <a:extLst>
                    <a:ext uri="{9D8B030D-6E8A-4147-A177-3AD203B41FA5}">
                      <a16:colId xmlns:a16="http://schemas.microsoft.com/office/drawing/2014/main" val="278076116"/>
                    </a:ext>
                  </a:extLst>
                </a:gridCol>
              </a:tblGrid>
              <a:tr h="1147168">
                <a:tc>
                  <a:txBody>
                    <a:bodyPr/>
                    <a:lstStyle/>
                    <a:p>
                      <a:pPr marL="212090" marR="0" indent="-21209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작성 방법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81280" marR="0" indent="-8128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① 맑은 고딕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 11pt,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줄간격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130%,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핵심 내용 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볼드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kern="0" spc="0" dirty="0">
                          <a:solidFill>
                            <a:srgbClr val="0000FF"/>
                          </a:solidFill>
                          <a:effectLst/>
                          <a:ea typeface="맑은 고딕" panose="020B0503020000020004" pitchFamily="50" charset="-127"/>
                        </a:rPr>
                        <a:t>색상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등 강조 표시 권장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81280" marR="0" indent="-8128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② 하단 </a:t>
                      </a:r>
                      <a:r>
                        <a:rPr lang="ko-KR" altLang="en-US" sz="11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ea typeface="맑은 고딕" panose="020B0503020000020004" pitchFamily="50" charset="-127"/>
                        </a:rPr>
                        <a:t>항목 간 분량 조절은 자유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이나 총 분량은 변경 불가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81280" marR="0" indent="-8128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※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세부 내용은 별도로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제출파일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3)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제출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5073" marR="55073" marT="15226" marB="152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318076"/>
                  </a:ext>
                </a:extLst>
              </a:tr>
              <a:tr h="123589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기획배경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</a:p>
                  </a:txBody>
                  <a:tcPr marL="61120" marR="61120" marT="61120" marB="6112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283390"/>
                  </a:ext>
                </a:extLst>
              </a:tr>
              <a:tr h="123589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 차별성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20" marR="61120" marT="61120" marB="6112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218396"/>
                  </a:ext>
                </a:extLst>
              </a:tr>
              <a:tr h="123589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&lt;AI 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기술 활용 방안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20" marR="61120" marT="61120" marB="6112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086562"/>
                  </a:ext>
                </a:extLst>
              </a:tr>
              <a:tr h="123589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실현 가능성 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&amp; 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구체화 방안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1120" marR="61120" marT="61120" marB="6112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306511"/>
                  </a:ext>
                </a:extLst>
              </a:tr>
              <a:tr h="1235892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&lt;</a:t>
                      </a: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기대 효과</a:t>
                      </a:r>
                      <a:r>
                        <a:rPr lang="en-US" altLang="ko-KR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&gt;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100" b="0" kern="10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1120" marR="61120" marT="61120" marB="61120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101983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959A2E1-DBE4-4094-BB79-EE64258FD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94468"/>
              </p:ext>
            </p:extLst>
          </p:nvPr>
        </p:nvGraphicFramePr>
        <p:xfrm>
          <a:off x="471487" y="1254547"/>
          <a:ext cx="5915025" cy="768835"/>
        </p:xfrm>
        <a:graphic>
          <a:graphicData uri="http://schemas.openxmlformats.org/drawingml/2006/table">
            <a:tbl>
              <a:tblPr/>
              <a:tblGrid>
                <a:gridCol w="1234807">
                  <a:extLst>
                    <a:ext uri="{9D8B030D-6E8A-4147-A177-3AD203B41FA5}">
                      <a16:colId xmlns:a16="http://schemas.microsoft.com/office/drawing/2014/main" val="3052605895"/>
                    </a:ext>
                  </a:extLst>
                </a:gridCol>
                <a:gridCol w="4680218">
                  <a:extLst>
                    <a:ext uri="{9D8B030D-6E8A-4147-A177-3AD203B41FA5}">
                      <a16:colId xmlns:a16="http://schemas.microsoft.com/office/drawing/2014/main" val="378392983"/>
                    </a:ext>
                  </a:extLst>
                </a:gridCol>
              </a:tblGrid>
              <a:tr h="7688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아이디어 개요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(50</a:t>
                      </a:r>
                      <a:r>
                        <a:rPr lang="ko-KR" altLang="en-US" sz="1200" b="1" kern="10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자 내외</a:t>
                      </a:r>
                      <a:r>
                        <a:rPr lang="en-US" altLang="ko-KR" sz="12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3355" marR="63355" marT="17516" marB="1751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3355" marR="63355" marT="17516" marB="17516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1317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F191F3A-33D5-40C5-8AD9-DFCD9C42412F}"/>
              </a:ext>
            </a:extLst>
          </p:cNvPr>
          <p:cNvSpPr txBox="1"/>
          <p:nvPr/>
        </p:nvSpPr>
        <p:spPr>
          <a:xfrm>
            <a:off x="2028371" y="546099"/>
            <a:ext cx="2801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아이디어 소개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99044FF0-D797-4926-98AC-3255B9EEEF3A}"/>
              </a:ext>
            </a:extLst>
          </p:cNvPr>
          <p:cNvCxnSpPr/>
          <p:nvPr/>
        </p:nvCxnSpPr>
        <p:spPr>
          <a:xfrm>
            <a:off x="0" y="2331720"/>
            <a:ext cx="685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00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208</Words>
  <Application>Microsoft Office PowerPoint</Application>
  <PresentationFormat>A4 용지(210x297mm)</PresentationFormat>
  <Paragraphs>43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HY견고딕</vt:lpstr>
      <vt:lpstr>돋움</vt:lpstr>
      <vt:lpstr>맑은 고딕</vt:lpstr>
      <vt:lpstr>함초롬바탕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NH BANK</dc:creator>
  <cp:lastModifiedBy>동근 양</cp:lastModifiedBy>
  <cp:revision>5</cp:revision>
  <dcterms:created xsi:type="dcterms:W3CDTF">2025-08-22T08:52:45Z</dcterms:created>
  <dcterms:modified xsi:type="dcterms:W3CDTF">2025-08-22T10:02:51Z</dcterms:modified>
</cp:coreProperties>
</file>